
<file path=[Content_Types].xml><?xml version="1.0" encoding="utf-8"?>
<Types xmlns="http://schemas.openxmlformats.org/package/2006/content-types">
  <Default Extension="gif-c200"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704" r:id="rId3"/>
    <p:sldMasterId id="2147483739" r:id="rId4"/>
    <p:sldMasterId id="2147483757" r:id="rId5"/>
  </p:sldMasterIdLst>
  <p:notesMasterIdLst>
    <p:notesMasterId r:id="rId68"/>
  </p:notesMasterIdLst>
  <p:sldIdLst>
    <p:sldId id="256" r:id="rId6"/>
    <p:sldId id="637" r:id="rId7"/>
    <p:sldId id="638" r:id="rId8"/>
    <p:sldId id="641" r:id="rId9"/>
    <p:sldId id="550" r:id="rId10"/>
    <p:sldId id="503" r:id="rId11"/>
    <p:sldId id="504" r:id="rId12"/>
    <p:sldId id="502" r:id="rId13"/>
    <p:sldId id="539" r:id="rId14"/>
    <p:sldId id="508" r:id="rId15"/>
    <p:sldId id="509" r:id="rId16"/>
    <p:sldId id="510" r:id="rId17"/>
    <p:sldId id="511" r:id="rId18"/>
    <p:sldId id="514" r:id="rId19"/>
    <p:sldId id="506" r:id="rId20"/>
    <p:sldId id="512" r:id="rId21"/>
    <p:sldId id="542" r:id="rId22"/>
    <p:sldId id="544" r:id="rId23"/>
    <p:sldId id="592" r:id="rId24"/>
    <p:sldId id="545" r:id="rId25"/>
    <p:sldId id="546" r:id="rId26"/>
    <p:sldId id="607" r:id="rId27"/>
    <p:sldId id="616" r:id="rId28"/>
    <p:sldId id="617" r:id="rId29"/>
    <p:sldId id="618" r:id="rId30"/>
    <p:sldId id="642" r:id="rId31"/>
    <p:sldId id="585" r:id="rId32"/>
    <p:sldId id="586" r:id="rId33"/>
    <p:sldId id="587" r:id="rId34"/>
    <p:sldId id="643" r:id="rId35"/>
    <p:sldId id="589" r:id="rId36"/>
    <p:sldId id="591" r:id="rId37"/>
    <p:sldId id="644" r:id="rId38"/>
    <p:sldId id="645" r:id="rId39"/>
    <p:sldId id="646" r:id="rId40"/>
    <p:sldId id="647" r:id="rId41"/>
    <p:sldId id="648" r:id="rId42"/>
    <p:sldId id="649" r:id="rId43"/>
    <p:sldId id="650" r:id="rId44"/>
    <p:sldId id="651" r:id="rId45"/>
    <p:sldId id="652" r:id="rId46"/>
    <p:sldId id="653" r:id="rId47"/>
    <p:sldId id="654" r:id="rId48"/>
    <p:sldId id="655" r:id="rId49"/>
    <p:sldId id="464" r:id="rId50"/>
    <p:sldId id="656" r:id="rId51"/>
    <p:sldId id="657" r:id="rId52"/>
    <p:sldId id="658" r:id="rId53"/>
    <p:sldId id="659" r:id="rId54"/>
    <p:sldId id="660" r:id="rId55"/>
    <p:sldId id="619" r:id="rId56"/>
    <p:sldId id="593" r:id="rId57"/>
    <p:sldId id="594" r:id="rId58"/>
    <p:sldId id="595" r:id="rId59"/>
    <p:sldId id="596" r:id="rId60"/>
    <p:sldId id="597" r:id="rId61"/>
    <p:sldId id="598" r:id="rId62"/>
    <p:sldId id="599" r:id="rId63"/>
    <p:sldId id="600" r:id="rId64"/>
    <p:sldId id="572" r:id="rId65"/>
    <p:sldId id="281" r:id="rId66"/>
    <p:sldId id="570" r:id="rId6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256"/>
            <p14:sldId id="637"/>
            <p14:sldId id="638"/>
            <p14:sldId id="641"/>
            <p14:sldId id="550"/>
            <p14:sldId id="503"/>
            <p14:sldId id="504"/>
            <p14:sldId id="502"/>
            <p14:sldId id="539"/>
            <p14:sldId id="508"/>
            <p14:sldId id="509"/>
            <p14:sldId id="510"/>
            <p14:sldId id="511"/>
            <p14:sldId id="514"/>
            <p14:sldId id="506"/>
            <p14:sldId id="512"/>
            <p14:sldId id="542"/>
            <p14:sldId id="544"/>
            <p14:sldId id="592"/>
            <p14:sldId id="545"/>
            <p14:sldId id="546"/>
            <p14:sldId id="607"/>
            <p14:sldId id="616"/>
            <p14:sldId id="617"/>
            <p14:sldId id="618"/>
            <p14:sldId id="642"/>
            <p14:sldId id="585"/>
            <p14:sldId id="586"/>
            <p14:sldId id="587"/>
            <p14:sldId id="643"/>
            <p14:sldId id="589"/>
            <p14:sldId id="591"/>
          </p14:sldIdLst>
        </p14:section>
        <p14:section name="Operations" id="{87B982B4-CBB2-C14B-980A-235021ECE9F5}">
          <p14:sldIdLst>
            <p14:sldId id="644"/>
            <p14:sldId id="645"/>
            <p14:sldId id="646"/>
            <p14:sldId id="647"/>
            <p14:sldId id="648"/>
            <p14:sldId id="649"/>
            <p14:sldId id="650"/>
            <p14:sldId id="651"/>
            <p14:sldId id="652"/>
            <p14:sldId id="653"/>
            <p14:sldId id="654"/>
            <p14:sldId id="655"/>
            <p14:sldId id="464"/>
            <p14:sldId id="656"/>
            <p14:sldId id="657"/>
            <p14:sldId id="658"/>
            <p14:sldId id="659"/>
            <p14:sldId id="660"/>
            <p14:sldId id="619"/>
            <p14:sldId id="593"/>
            <p14:sldId id="594"/>
            <p14:sldId id="595"/>
            <p14:sldId id="596"/>
            <p14:sldId id="597"/>
            <p14:sldId id="598"/>
            <p14:sldId id="599"/>
            <p14:sldId id="600"/>
            <p14:sldId id="572"/>
            <p14:sldId id="281"/>
            <p14:sldId id="57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2" autoAdjust="0"/>
    <p:restoredTop sz="86735" autoAdjust="0"/>
  </p:normalViewPr>
  <p:slideViewPr>
    <p:cSldViewPr snapToGrid="0" snapToObjects="1">
      <p:cViewPr varScale="1">
        <p:scale>
          <a:sx n="147" d="100"/>
          <a:sy n="147" d="100"/>
        </p:scale>
        <p:origin x="1168" y="184"/>
      </p:cViewPr>
      <p:guideLst>
        <p:guide orient="horz" pos="1620"/>
        <p:guide pos="2880"/>
      </p:guideLst>
    </p:cSldViewPr>
  </p:slideViewPr>
  <p:notesTextViewPr>
    <p:cViewPr>
      <p:scale>
        <a:sx n="140" d="100"/>
        <a:sy n="14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53640fe8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253640fe8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128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Cgroups</a:t>
            </a:r>
            <a:r>
              <a:rPr lang="en-US" dirty="0"/>
              <a:t> - </a:t>
            </a:r>
            <a:r>
              <a:rPr lang="en-US" dirty="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a:p>
            <a:r>
              <a:rPr lang="en-US" dirty="0"/>
              <a:t>----- Meeting Notes (4/20/16 11:43) -----</a:t>
            </a:r>
          </a:p>
          <a:p>
            <a:r>
              <a:rPr lang="en-US" dirty="0"/>
              <a:t>Add on to extend a VM?</a:t>
            </a:r>
          </a:p>
        </p:txBody>
      </p:sp>
    </p:spTree>
    <p:extLst>
      <p:ext uri="{BB962C8B-B14F-4D97-AF65-F5344CB8AC3E}">
        <p14:creationId xmlns:p14="http://schemas.microsoft.com/office/powerpoint/2010/main" val="2586639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4194693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3229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a:t>So how many people in here have heard of BOSH?</a:t>
            </a:r>
          </a:p>
          <a:p>
            <a:endParaRPr lang="en-US" dirty="0"/>
          </a:p>
          <a:p>
            <a:r>
              <a:rPr lang="en-US" dirty="0"/>
              <a:t>BOSH</a:t>
            </a:r>
            <a:r>
              <a:rPr lang="en-US" baseline="0" dirty="0"/>
              <a:t> is the cloud foundry platform orchestration engine</a:t>
            </a:r>
          </a:p>
          <a:p>
            <a:endParaRPr lang="en-US" baseline="0" dirty="0"/>
          </a:p>
          <a:p>
            <a:r>
              <a:rPr lang="en-US" baseline="0" dirty="0"/>
              <a:t>This is the same BOSH used in open source cloud foundry, making Pivotal, the closest platform to the original CF!</a:t>
            </a:r>
          </a:p>
          <a:p>
            <a:endParaRPr lang="en-US" dirty="0"/>
          </a:p>
          <a:p>
            <a:r>
              <a:rPr lang="en-US" dirty="0"/>
              <a:t>Then</a:t>
            </a:r>
            <a:r>
              <a:rPr lang="en-US" baseline="0" dirty="0"/>
              <a:t> you also know how tedious it can be to manage orchestration via manifest files, hence we created Ops Manager to make an easy way to work with it.</a:t>
            </a:r>
            <a:endParaRPr lang="en-US" dirty="0"/>
          </a:p>
          <a:p>
            <a:endParaRPr lang="en-US" dirty="0"/>
          </a:p>
          <a:p>
            <a:r>
              <a:rPr lang="en-US" dirty="0"/>
              <a:t>http://</a:t>
            </a:r>
            <a:r>
              <a:rPr lang="en-US" dirty="0" err="1"/>
              <a:t>bosh.io</a:t>
            </a:r>
            <a:r>
              <a:rPr lang="en-US" dirty="0"/>
              <a:t>/docs/</a:t>
            </a:r>
            <a:r>
              <a:rPr lang="en-US" dirty="0" err="1"/>
              <a:t>about.html</a:t>
            </a:r>
            <a:endParaRPr lang="en-US" dirty="0"/>
          </a:p>
          <a:p>
            <a:r>
              <a:rPr lang="en-US" dirty="0"/>
              <a:t>https://</a:t>
            </a:r>
            <a:r>
              <a:rPr lang="en-US" dirty="0" err="1"/>
              <a:t>bosh.io</a:t>
            </a:r>
            <a:r>
              <a:rPr lang="en-US" dirty="0"/>
              <a:t>/docs/bosh-</a:t>
            </a:r>
            <a:r>
              <a:rPr lang="en-US" dirty="0" err="1"/>
              <a:t>components.html</a:t>
            </a:r>
            <a:endParaRPr lang="en-US" dirty="0"/>
          </a:p>
          <a:p>
            <a:pPr marL="0" indent="0">
              <a:buFontTx/>
              <a:buNone/>
            </a:pPr>
            <a:endParaRPr lang="en-US" dirty="0"/>
          </a:p>
        </p:txBody>
      </p:sp>
    </p:spTree>
    <p:extLst>
      <p:ext uri="{BB962C8B-B14F-4D97-AF65-F5344CB8AC3E}">
        <p14:creationId xmlns:p14="http://schemas.microsoft.com/office/powerpoint/2010/main" val="22888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a:t>Scale</a:t>
            </a:r>
            <a:r>
              <a:rPr lang="en-US" sz="1400" baseline="0" dirty="0"/>
              <a:t> an app</a:t>
            </a:r>
            <a:endParaRPr lang="en-US" dirty="0"/>
          </a:p>
        </p:txBody>
      </p:sp>
    </p:spTree>
    <p:extLst>
      <p:ext uri="{BB962C8B-B14F-4D97-AF65-F5344CB8AC3E}">
        <p14:creationId xmlns:p14="http://schemas.microsoft.com/office/powerpoint/2010/main" val="2647935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a:t>THIS</a:t>
            </a:r>
            <a:r>
              <a:rPr lang="en-US" baseline="0" dirty="0"/>
              <a:t> SECTION INCORPORATES SLIDES FROM “PCF Basics and Arch 301” Deck</a:t>
            </a:r>
            <a:endParaRPr lang="en-US" dirty="0"/>
          </a:p>
        </p:txBody>
      </p:sp>
    </p:spTree>
    <p:extLst>
      <p:ext uri="{BB962C8B-B14F-4D97-AF65-F5344CB8AC3E}">
        <p14:creationId xmlns:p14="http://schemas.microsoft.com/office/powerpoint/2010/main" val="1096264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docs.pivotal.io</a:t>
            </a:r>
            <a:r>
              <a:rPr lang="en-US" dirty="0"/>
              <a:t>/</a:t>
            </a:r>
            <a:r>
              <a:rPr lang="en-US" dirty="0" err="1"/>
              <a:t>pivotalcf</a:t>
            </a:r>
            <a:r>
              <a:rPr lang="en-US" dirty="0"/>
              <a:t>/</a:t>
            </a:r>
            <a:r>
              <a:rPr lang="en-US" dirty="0" err="1"/>
              <a:t>devguide</a:t>
            </a:r>
            <a:r>
              <a:rPr lang="en-US" dirty="0"/>
              <a:t>/deploy-apps/routes-</a:t>
            </a:r>
            <a:r>
              <a:rPr lang="en-US" dirty="0" err="1"/>
              <a:t>domains.html</a:t>
            </a:r>
            <a:endParaRPr lang="en-US" dirty="0"/>
          </a:p>
          <a:p>
            <a:endParaRPr lang="en-US" dirty="0"/>
          </a:p>
          <a:p>
            <a:r>
              <a:rPr lang="en-US" dirty="0"/>
              <a:t>Picture of PCF architecture </a:t>
            </a:r>
            <a:r>
              <a:rPr lang="en-US" dirty="0" err="1"/>
              <a:t>HAProxy</a:t>
            </a:r>
            <a:r>
              <a:rPr lang="en-US" baseline="0" dirty="0"/>
              <a:t> and Router using domain </a:t>
            </a:r>
            <a:r>
              <a:rPr lang="en-US" baseline="0" dirty="0" err="1"/>
              <a:t>namesdns</a:t>
            </a:r>
            <a:r>
              <a:rPr lang="en-US" baseline="0" dirty="0"/>
              <a:t> </a:t>
            </a:r>
            <a:endParaRPr lang="en-US" dirty="0"/>
          </a:p>
          <a:p>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B87A38-3CEC-41F8-9B8A-7D549F200228}" type="slidenum">
              <a:rPr kumimoji="0" lang="en-US" sz="1400" b="0" i="0" u="none" strike="noStrike" kern="0" cap="none" spc="0" normalizeH="0" baseline="0" noProof="0" smtClean="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Tree>
    <p:extLst>
      <p:ext uri="{BB962C8B-B14F-4D97-AF65-F5344CB8AC3E}">
        <p14:creationId xmlns:p14="http://schemas.microsoft.com/office/powerpoint/2010/main" val="3245416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a:t>THIS</a:t>
            </a:r>
            <a:r>
              <a:rPr lang="en-US" baseline="0" dirty="0"/>
              <a:t> SECTION INCORPORATES SLIDES FROM “PCF Basics and Arch 301” Deck</a:t>
            </a:r>
            <a:endParaRPr lang="en-US" dirty="0"/>
          </a:p>
        </p:txBody>
      </p:sp>
    </p:spTree>
    <p:extLst>
      <p:ext uri="{BB962C8B-B14F-4D97-AF65-F5344CB8AC3E}">
        <p14:creationId xmlns:p14="http://schemas.microsoft.com/office/powerpoint/2010/main" val="85385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a:t>“Anatomy of a </a:t>
            </a:r>
            <a:r>
              <a:rPr lang="en-US" sz="1400" dirty="0" err="1"/>
              <a:t>Buildpack</a:t>
            </a:r>
            <a:r>
              <a:rPr lang="en-US" sz="1400" dirty="0"/>
              <a:t>”</a:t>
            </a:r>
          </a:p>
          <a:p>
            <a:endParaRPr lang="en-US" dirty="0"/>
          </a:p>
          <a:p>
            <a:r>
              <a:rPr lang="en-US" dirty="0"/>
              <a:t>Show students</a:t>
            </a:r>
            <a:r>
              <a:rPr lang="en-US" baseline="0" dirty="0"/>
              <a:t> a </a:t>
            </a:r>
            <a:r>
              <a:rPr lang="en-US" baseline="0" dirty="0" err="1"/>
              <a:t>buildpack</a:t>
            </a:r>
            <a:r>
              <a:rPr lang="en-US" baseline="0" dirty="0"/>
              <a:t> repo and discuss OSS CF and how each language has a </a:t>
            </a:r>
            <a:r>
              <a:rPr lang="en-US" baseline="0" dirty="0" err="1"/>
              <a:t>buildpacks</a:t>
            </a:r>
            <a:r>
              <a:rPr lang="en-US" baseline="0" dirty="0"/>
              <a:t> that knows how to detect the language as well as compile the droplet.</a:t>
            </a:r>
          </a:p>
          <a:p>
            <a:endParaRPr lang="en-US" dirty="0"/>
          </a:p>
          <a:p>
            <a:r>
              <a:rPr lang="en-US" dirty="0"/>
              <a:t>https://</a:t>
            </a:r>
            <a:r>
              <a:rPr lang="en-US" dirty="0" err="1"/>
              <a:t>github.com</a:t>
            </a:r>
            <a:r>
              <a:rPr lang="en-US" dirty="0"/>
              <a:t>/</a:t>
            </a:r>
            <a:r>
              <a:rPr lang="en-US" dirty="0" err="1"/>
              <a:t>cloudfoundry</a:t>
            </a:r>
            <a:r>
              <a:rPr lang="en-US" dirty="0"/>
              <a:t>/python-</a:t>
            </a:r>
            <a:r>
              <a:rPr lang="en-US" dirty="0" err="1"/>
              <a:t>buildpack</a:t>
            </a:r>
            <a:endParaRPr lang="en-US" dirty="0"/>
          </a:p>
          <a:p>
            <a:endParaRPr lang="en-US" dirty="0"/>
          </a:p>
          <a:p>
            <a:r>
              <a:rPr lang="en-US" dirty="0"/>
              <a:t>Compile</a:t>
            </a:r>
          </a:p>
          <a:p>
            <a:r>
              <a:rPr lang="en-US" dirty="0"/>
              <a:t>Detect:</a:t>
            </a:r>
            <a:r>
              <a:rPr lang="en-US" baseline="0" dirty="0"/>
              <a:t> </a:t>
            </a:r>
            <a:r>
              <a:rPr lang="en-US" dirty="0"/>
              <a:t>https://</a:t>
            </a:r>
            <a:r>
              <a:rPr lang="en-US" dirty="0" err="1"/>
              <a:t>github.com</a:t>
            </a:r>
            <a:r>
              <a:rPr lang="en-US" dirty="0"/>
              <a:t>/</a:t>
            </a:r>
            <a:r>
              <a:rPr lang="en-US" dirty="0" err="1"/>
              <a:t>cloudfoundry</a:t>
            </a:r>
            <a:r>
              <a:rPr lang="en-US" dirty="0"/>
              <a:t>/python-</a:t>
            </a:r>
            <a:r>
              <a:rPr lang="en-US" dirty="0" err="1"/>
              <a:t>buildpack</a:t>
            </a:r>
            <a:r>
              <a:rPr lang="en-US" dirty="0"/>
              <a:t>/blob/master/bin/detect</a:t>
            </a:r>
          </a:p>
          <a:p>
            <a:r>
              <a:rPr lang="en-US" dirty="0"/>
              <a:t>Release:</a:t>
            </a:r>
          </a:p>
          <a:p>
            <a:endParaRPr lang="en-US" dirty="0"/>
          </a:p>
        </p:txBody>
      </p:sp>
    </p:spTree>
    <p:extLst>
      <p:ext uri="{BB962C8B-B14F-4D97-AF65-F5344CB8AC3E}">
        <p14:creationId xmlns:p14="http://schemas.microsoft.com/office/powerpoint/2010/main" val="377818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Your Application is the Center of the universe! </a:t>
            </a:r>
          </a:p>
          <a:p>
            <a:r>
              <a:rPr lang="en-US" sz="1200" kern="1200" dirty="0">
                <a:solidFill>
                  <a:schemeClr val="tx1"/>
                </a:solidFill>
                <a:effectLst/>
                <a:latin typeface="+mn-lt"/>
                <a:ea typeface="+mn-ea"/>
                <a:cs typeface="+mn-cs"/>
              </a:rPr>
              <a:t>Cloud Foundry takes care of the rest. Everything you need to deliver software is </a:t>
            </a:r>
            <a:r>
              <a:rPr lang="en-US" sz="1200" kern="1200" dirty="0" err="1">
                <a:solidFill>
                  <a:schemeClr val="tx1"/>
                </a:solidFill>
                <a:effectLst/>
                <a:latin typeface="+mn-lt"/>
                <a:ea typeface="+mn-ea"/>
                <a:cs typeface="+mn-cs"/>
              </a:rPr>
              <a:t>builit</a:t>
            </a:r>
            <a:r>
              <a:rPr lang="en-US" sz="1200" kern="1200" dirty="0">
                <a:solidFill>
                  <a:schemeClr val="tx1"/>
                </a:solidFill>
                <a:effectLst/>
                <a:latin typeface="+mn-lt"/>
                <a:ea typeface="+mn-ea"/>
                <a:cs typeface="+mn-cs"/>
              </a:rPr>
              <a:t> into this platform such as…. It changes the way applications and services are deployed and run by reducing the develop to deployment cycle time. And </a:t>
            </a:r>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culture enables the overall ownership there for allows teams to do what’s best for the applications, and therefore what’s best for the business, so not only your application is more robust, it can constantly adapts to changing environmental.</a:t>
            </a:r>
          </a:p>
          <a:p>
            <a:endParaRPr lang="en-US" sz="1200"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Spring</a:t>
            </a:r>
            <a:r>
              <a:rPr lang="en-US" sz="1200" kern="1200" baseline="0" dirty="0">
                <a:solidFill>
                  <a:schemeClr val="tx1"/>
                </a:solidFill>
                <a:effectLst/>
                <a:latin typeface="+mn-lt"/>
                <a:ea typeface="+mn-ea"/>
                <a:cs typeface="+mn-cs"/>
              </a:rPr>
              <a:t> Boot/Cloud meant create apps fast –  But Dev &amp; Ops is asking Day2 questions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do you do logging, routing, </a:t>
            </a:r>
            <a:r>
              <a:rPr lang="en-US" sz="1200" kern="1200" dirty="0" err="1">
                <a:solidFill>
                  <a:schemeClr val="tx1"/>
                </a:solidFill>
                <a:effectLst/>
                <a:latin typeface="+mn-lt"/>
                <a:ea typeface="+mn-ea"/>
                <a:cs typeface="+mn-cs"/>
              </a:rPr>
              <a:t>apm</a:t>
            </a:r>
            <a:r>
              <a:rPr lang="en-US" sz="1200" kern="1200" dirty="0">
                <a:solidFill>
                  <a:schemeClr val="tx1"/>
                </a:solidFill>
                <a:effectLst/>
                <a:latin typeface="+mn-lt"/>
                <a:ea typeface="+mn-ea"/>
                <a:cs typeface="+mn-cs"/>
              </a:rPr>
              <a:t>, scaling, and lifecycle management of all these apps.</a:t>
            </a:r>
          </a:p>
          <a:p>
            <a:r>
              <a:rPr lang="en-US" sz="1200" kern="1200" dirty="0">
                <a:solidFill>
                  <a:schemeClr val="tx1"/>
                </a:solidFill>
                <a:effectLst/>
                <a:latin typeface="+mn-lt"/>
                <a:ea typeface="+mn-ea"/>
                <a:cs typeface="+mn-cs"/>
              </a:rPr>
              <a:t>Enter CF Runtime</a:t>
            </a:r>
          </a:p>
          <a:p>
            <a:r>
              <a:rPr lang="en-US" sz="1200" kern="1200" dirty="0">
                <a:solidFill>
                  <a:schemeClr val="tx1"/>
                </a:solidFill>
                <a:effectLst/>
                <a:latin typeface="+mn-lt"/>
                <a:ea typeface="+mn-ea"/>
                <a:cs typeface="+mn-cs"/>
              </a:rPr>
              <a:t>best in class container management</a:t>
            </a:r>
          </a:p>
          <a:p>
            <a:r>
              <a:rPr lang="en-US" sz="1200" kern="1200" dirty="0">
                <a:solidFill>
                  <a:schemeClr val="tx1"/>
                </a:solidFill>
                <a:effectLst/>
                <a:latin typeface="+mn-lt"/>
                <a:ea typeface="+mn-ea"/>
                <a:cs typeface="+mn-cs"/>
              </a:rPr>
              <a:t>integrated agentless logging</a:t>
            </a:r>
          </a:p>
          <a:p>
            <a:r>
              <a:rPr lang="en-US" sz="1200" kern="1200" dirty="0">
                <a:solidFill>
                  <a:schemeClr val="tx1"/>
                </a:solidFill>
                <a:effectLst/>
                <a:latin typeface="+mn-lt"/>
                <a:ea typeface="+mn-ea"/>
                <a:cs typeface="+mn-cs"/>
              </a:rPr>
              <a:t>with APM</a:t>
            </a:r>
          </a:p>
          <a:p>
            <a:r>
              <a:rPr lang="en-US" sz="1200" kern="1200" dirty="0">
                <a:solidFill>
                  <a:schemeClr val="tx1"/>
                </a:solidFill>
                <a:effectLst/>
                <a:latin typeface="+mn-lt"/>
                <a:ea typeface="+mn-ea"/>
                <a:cs typeface="+mn-cs"/>
              </a:rPr>
              <a:t>auto scaling</a:t>
            </a:r>
          </a:p>
          <a:p>
            <a:r>
              <a:rPr lang="en-US" sz="1200" kern="1200" dirty="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realized that stopping there wasn't enough</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Need to install a plugin so Splunk can read CF logs properly</a:t>
            </a:r>
          </a:p>
          <a:p>
            <a:endParaRPr lang="en-US">
              <a:latin typeface="Calibri" charset="0"/>
            </a:endParaRPr>
          </a:p>
          <a:p>
            <a:r>
              <a:rPr lang="en-US">
                <a:latin typeface="Calibri" charset="0"/>
              </a:rPr>
              <a:t>Note this isnt showing a full Splunk Arch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914400" y="4343400"/>
            <a:ext cx="5029200" cy="4114800"/>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sz="2400" dirty="0">
              <a:latin typeface="Calibri" charset="0"/>
            </a:endParaRPr>
          </a:p>
          <a:p>
            <a:pPr eaLnBrk="1" hangingPunct="1">
              <a:spcBef>
                <a:spcPts val="450"/>
              </a:spcBef>
              <a:defRPr/>
            </a:pPr>
            <a:endParaRPr lang="en-US" sz="2400" dirty="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914400" y="4343400"/>
            <a:ext cx="5029200" cy="4114800"/>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sz="2400" dirty="0">
              <a:latin typeface="Calibri" charset="0"/>
            </a:endParaRPr>
          </a:p>
          <a:p>
            <a:pPr eaLnBrk="1" hangingPunct="1">
              <a:spcBef>
                <a:spcPts val="450"/>
              </a:spcBef>
              <a:defRPr/>
            </a:pPr>
            <a:endParaRPr lang="en-US" sz="2400" dirty="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914400" y="4343400"/>
            <a:ext cx="5029200" cy="4114800"/>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sz="2400" dirty="0">
              <a:latin typeface="Calibri" charset="0"/>
            </a:endParaRPr>
          </a:p>
          <a:p>
            <a:pPr eaLnBrk="1" hangingPunct="1">
              <a:spcBef>
                <a:spcPts val="450"/>
              </a:spcBef>
              <a:defRPr/>
            </a:pPr>
            <a:endParaRPr lang="en-US" sz="2400" dirty="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a:t>THIS</a:t>
            </a:r>
            <a:r>
              <a:rPr lang="en-US" baseline="0" dirty="0"/>
              <a:t> SECTION INCORPORATES SLIDES FROM “PCF Basics and Arch 301” Deck</a:t>
            </a:r>
            <a:endParaRPr lang="en-US" dirty="0"/>
          </a:p>
        </p:txBody>
      </p:sp>
    </p:spTree>
    <p:extLst>
      <p:ext uri="{BB962C8B-B14F-4D97-AF65-F5344CB8AC3E}">
        <p14:creationId xmlns:p14="http://schemas.microsoft.com/office/powerpoint/2010/main" val="3375650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0571" tIns="45286" rIns="90571" bIns="45286"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a:t>“Anatomy of a </a:t>
            </a:r>
            <a:r>
              <a:rPr lang="en-US" sz="1400" dirty="0" err="1"/>
              <a:t>Buildpack</a:t>
            </a:r>
            <a:r>
              <a:rPr lang="en-US" sz="1400" dirty="0"/>
              <a:t>”</a:t>
            </a:r>
          </a:p>
          <a:p>
            <a:endParaRPr lang="en-US" dirty="0"/>
          </a:p>
          <a:p>
            <a:r>
              <a:rPr lang="en-US" dirty="0"/>
              <a:t>Show students</a:t>
            </a:r>
            <a:r>
              <a:rPr lang="en-US" baseline="0" dirty="0"/>
              <a:t> a </a:t>
            </a:r>
            <a:r>
              <a:rPr lang="en-US" baseline="0" dirty="0" err="1"/>
              <a:t>buildpack</a:t>
            </a:r>
            <a:r>
              <a:rPr lang="en-US" baseline="0" dirty="0"/>
              <a:t> repo and discuss OSS CF and how each language has a </a:t>
            </a:r>
            <a:r>
              <a:rPr lang="en-US" baseline="0" dirty="0" err="1"/>
              <a:t>buildpacks</a:t>
            </a:r>
            <a:r>
              <a:rPr lang="en-US" baseline="0" dirty="0"/>
              <a:t> that knows how to detect the language as well as compile the droplet.</a:t>
            </a:r>
          </a:p>
          <a:p>
            <a:endParaRPr lang="en-US" dirty="0"/>
          </a:p>
          <a:p>
            <a:r>
              <a:rPr lang="en-US" dirty="0"/>
              <a:t>https://</a:t>
            </a:r>
            <a:r>
              <a:rPr lang="en-US" dirty="0" err="1"/>
              <a:t>github.com</a:t>
            </a:r>
            <a:r>
              <a:rPr lang="en-US" dirty="0"/>
              <a:t>/</a:t>
            </a:r>
            <a:r>
              <a:rPr lang="en-US" dirty="0" err="1"/>
              <a:t>cloudfoundry</a:t>
            </a:r>
            <a:r>
              <a:rPr lang="en-US" dirty="0"/>
              <a:t>/python-</a:t>
            </a:r>
            <a:r>
              <a:rPr lang="en-US" dirty="0" err="1"/>
              <a:t>buildpack</a:t>
            </a:r>
            <a:endParaRPr lang="en-US" dirty="0"/>
          </a:p>
          <a:p>
            <a:endParaRPr lang="en-US" dirty="0"/>
          </a:p>
          <a:p>
            <a:r>
              <a:rPr lang="en-US" dirty="0"/>
              <a:t>Compile</a:t>
            </a:r>
          </a:p>
          <a:p>
            <a:r>
              <a:rPr lang="en-US" dirty="0"/>
              <a:t>Detect:</a:t>
            </a:r>
            <a:r>
              <a:rPr lang="en-US" baseline="0" dirty="0"/>
              <a:t> </a:t>
            </a:r>
            <a:r>
              <a:rPr lang="en-US" dirty="0"/>
              <a:t>https://</a:t>
            </a:r>
            <a:r>
              <a:rPr lang="en-US" dirty="0" err="1"/>
              <a:t>github.com</a:t>
            </a:r>
            <a:r>
              <a:rPr lang="en-US" dirty="0"/>
              <a:t>/</a:t>
            </a:r>
            <a:r>
              <a:rPr lang="en-US" dirty="0" err="1"/>
              <a:t>cloudfoundry</a:t>
            </a:r>
            <a:r>
              <a:rPr lang="en-US" dirty="0"/>
              <a:t>/python-</a:t>
            </a:r>
            <a:r>
              <a:rPr lang="en-US" dirty="0" err="1"/>
              <a:t>buildpack</a:t>
            </a:r>
            <a:r>
              <a:rPr lang="en-US" dirty="0"/>
              <a:t>/blob/master/bin/detect</a:t>
            </a:r>
          </a:p>
          <a:p>
            <a:r>
              <a:rPr lang="en-US" dirty="0"/>
              <a:t>Release:</a:t>
            </a:r>
          </a:p>
          <a:p>
            <a:endParaRPr lang="en-US" dirty="0"/>
          </a:p>
        </p:txBody>
      </p:sp>
    </p:spTree>
    <p:extLst>
      <p:ext uri="{BB962C8B-B14F-4D97-AF65-F5344CB8AC3E}">
        <p14:creationId xmlns:p14="http://schemas.microsoft.com/office/powerpoint/2010/main" val="3279878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xfrm>
            <a:off x="1606550" y="685800"/>
            <a:ext cx="3702050" cy="20828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87538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a:t>So how many people in here have heard of BOSH?</a:t>
            </a:r>
          </a:p>
          <a:p>
            <a:endParaRPr lang="en-US" dirty="0"/>
          </a:p>
          <a:p>
            <a:r>
              <a:rPr lang="en-US" dirty="0"/>
              <a:t>BOSH</a:t>
            </a:r>
            <a:r>
              <a:rPr lang="en-US" baseline="0" dirty="0"/>
              <a:t> is the cloud foundry platform orchestration engine</a:t>
            </a:r>
          </a:p>
          <a:p>
            <a:endParaRPr lang="en-US" baseline="0" dirty="0"/>
          </a:p>
          <a:p>
            <a:r>
              <a:rPr lang="en-US" baseline="0" dirty="0"/>
              <a:t>This is the same BOSH used in open source cloud foundry, making Pivotal, the closest platform to the original CF!</a:t>
            </a:r>
          </a:p>
          <a:p>
            <a:endParaRPr lang="en-US" dirty="0"/>
          </a:p>
          <a:p>
            <a:r>
              <a:rPr lang="en-US" dirty="0"/>
              <a:t>Then</a:t>
            </a:r>
            <a:r>
              <a:rPr lang="en-US" baseline="0" dirty="0"/>
              <a:t> you also know how tedious it can be to manage orchestration via manifest files, hence we created Ops Manager to make an easy way to work with it.</a:t>
            </a:r>
            <a:endParaRPr lang="en-US" dirty="0"/>
          </a:p>
          <a:p>
            <a:endParaRPr lang="en-US" dirty="0"/>
          </a:p>
          <a:p>
            <a:r>
              <a:rPr lang="en-US" dirty="0"/>
              <a:t>http://</a:t>
            </a:r>
            <a:r>
              <a:rPr lang="en-US" dirty="0" err="1"/>
              <a:t>bosh.io</a:t>
            </a:r>
            <a:r>
              <a:rPr lang="en-US" dirty="0"/>
              <a:t>/docs/</a:t>
            </a:r>
            <a:r>
              <a:rPr lang="en-US" dirty="0" err="1"/>
              <a:t>about.html</a:t>
            </a:r>
            <a:endParaRPr lang="en-US" dirty="0"/>
          </a:p>
          <a:p>
            <a:r>
              <a:rPr lang="en-US" dirty="0"/>
              <a:t>https://</a:t>
            </a:r>
            <a:r>
              <a:rPr lang="en-US" dirty="0" err="1"/>
              <a:t>bosh.io</a:t>
            </a:r>
            <a:r>
              <a:rPr lang="en-US" dirty="0"/>
              <a:t>/docs/bosh-</a:t>
            </a:r>
            <a:r>
              <a:rPr lang="en-US" dirty="0" err="1"/>
              <a:t>components.html</a:t>
            </a:r>
            <a:endParaRPr lang="en-US" dirty="0"/>
          </a:p>
          <a:p>
            <a:pPr marL="0" indent="0">
              <a:buFontTx/>
              <a:buNone/>
            </a:pPr>
            <a:endParaRPr lang="en-US" dirty="0"/>
          </a:p>
        </p:txBody>
      </p:sp>
    </p:spTree>
    <p:extLst>
      <p:ext uri="{BB962C8B-B14F-4D97-AF65-F5344CB8AC3E}">
        <p14:creationId xmlns:p14="http://schemas.microsoft.com/office/powerpoint/2010/main" val="167717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PH" dirty="0">
                <a:solidFill>
                  <a:schemeClr val="dk1"/>
                </a:solidFill>
                <a:latin typeface="Verdana"/>
                <a:ea typeface="Verdana"/>
                <a:cs typeface="Verdana"/>
                <a:sym typeface="Verdana"/>
              </a:rPr>
              <a:t>Best way to summarize cloud </a:t>
            </a:r>
            <a:r>
              <a:rPr lang="en-PH" dirty="0" err="1">
                <a:solidFill>
                  <a:schemeClr val="dk1"/>
                </a:solidFill>
                <a:latin typeface="Verdana"/>
                <a:ea typeface="Verdana"/>
                <a:cs typeface="Verdana"/>
                <a:sym typeface="Verdana"/>
              </a:rPr>
              <a:t>foundary</a:t>
            </a:r>
            <a:r>
              <a:rPr lang="en-PH" dirty="0">
                <a:solidFill>
                  <a:schemeClr val="dk1"/>
                </a:solidFill>
                <a:latin typeface="Verdana"/>
                <a:ea typeface="Verdana"/>
                <a:cs typeface="Verdana"/>
                <a:sym typeface="Verdana"/>
              </a:rPr>
              <a:t> experience for developers. Here is the famous CFH.</a:t>
            </a:r>
          </a:p>
          <a:p>
            <a:pPr defTabSz="452857">
              <a:spcBef>
                <a:spcPts val="1189"/>
              </a:spcBef>
              <a:buClr>
                <a:schemeClr val="dk1"/>
              </a:buClr>
              <a:defRPr/>
            </a:pPr>
            <a:endParaRPr lang="en-PH" dirty="0">
              <a:solidFill>
                <a:schemeClr val="dk1"/>
              </a:solidFill>
              <a:latin typeface="Verdana"/>
              <a:ea typeface="Verdana"/>
              <a:cs typeface="Verdana"/>
              <a:sym typeface="Verdana"/>
            </a:endParaRPr>
          </a:p>
          <a:p>
            <a:pPr defTabSz="452857">
              <a:spcBef>
                <a:spcPts val="1189"/>
              </a:spcBef>
              <a:buClr>
                <a:schemeClr val="dk1"/>
              </a:buClr>
              <a:defRPr/>
            </a:pPr>
            <a:r>
              <a:rPr lang="en-US" dirty="0">
                <a:solidFill>
                  <a:schemeClr val="dk1"/>
                </a:solidFill>
                <a:latin typeface="Verdana"/>
                <a:ea typeface="Verdana"/>
                <a:cs typeface="Verdana"/>
                <a:sym typeface="Verdana"/>
              </a:rPr>
              <a:t>a Japanese poem of seventeen syllables, in three lines of five, seven, and five</a:t>
            </a:r>
            <a:endParaRPr lang="en-PH" dirty="0">
              <a:solidFill>
                <a:schemeClr val="dk1"/>
              </a:solidFill>
              <a:latin typeface="Verdana"/>
              <a:ea typeface="Verdana"/>
              <a:cs typeface="Verdana"/>
              <a:sym typeface="Verdana"/>
            </a:endParaRPr>
          </a:p>
          <a:p>
            <a:pPr defTabSz="452857">
              <a:spcBef>
                <a:spcPts val="1189"/>
              </a:spcBef>
              <a:buClr>
                <a:schemeClr val="dk1"/>
              </a:buClr>
              <a:defRPr/>
            </a:pPr>
            <a:endParaRPr lang="en-PH" dirty="0">
              <a:solidFill>
                <a:schemeClr val="dk1"/>
              </a:solidFill>
              <a:latin typeface="Verdana"/>
              <a:ea typeface="Verdana"/>
              <a:cs typeface="Verdana"/>
              <a:sym typeface="Verdana"/>
            </a:endParaRPr>
          </a:p>
          <a:p>
            <a:endParaRPr lang="en-US" dirty="0"/>
          </a:p>
        </p:txBody>
      </p:sp>
    </p:spTree>
    <p:extLst>
      <p:ext uri="{BB962C8B-B14F-4D97-AF65-F5344CB8AC3E}">
        <p14:creationId xmlns:p14="http://schemas.microsoft.com/office/powerpoint/2010/main" val="2819587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408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a:t>http://</a:t>
            </a:r>
            <a:r>
              <a:rPr lang="en-US" dirty="0" err="1"/>
              <a:t>docs.pivotal.io</a:t>
            </a:r>
            <a:r>
              <a:rPr lang="en-US" dirty="0"/>
              <a:t>/</a:t>
            </a:r>
            <a:r>
              <a:rPr lang="en-US" dirty="0" err="1"/>
              <a:t>pivotalcf</a:t>
            </a:r>
            <a:r>
              <a:rPr lang="en-US" dirty="0"/>
              <a:t>/customizing/</a:t>
            </a:r>
            <a:r>
              <a:rPr lang="en-US" dirty="0" err="1"/>
              <a:t>index.html</a:t>
            </a:r>
            <a:endParaRPr lang="en-US" dirty="0"/>
          </a:p>
          <a:p>
            <a:pPr lvl="0" rtl="0">
              <a:spcBef>
                <a:spcPts val="0"/>
              </a:spcBef>
              <a:buNone/>
            </a:pPr>
            <a:endParaRPr lang="en-US" dirty="0"/>
          </a:p>
          <a:p>
            <a:pPr lvl="0" rtl="0">
              <a:spcBef>
                <a:spcPts val="0"/>
              </a:spcBef>
              <a:buNone/>
            </a:pPr>
            <a:r>
              <a:rPr lang="en-US" dirty="0"/>
              <a:t>This picture allows us to walk thru Ops Manager. Left hand size you see some products that are not installed, you even</a:t>
            </a:r>
            <a:r>
              <a:rPr lang="en-US" baseline="0" dirty="0"/>
              <a:t> see a new version of Elastic </a:t>
            </a:r>
            <a:r>
              <a:rPr lang="en-US" baseline="0" dirty="0" err="1"/>
              <a:t>Rutnime</a:t>
            </a:r>
            <a:r>
              <a:rPr lang="en-US" baseline="0" dirty="0"/>
              <a:t> (upgrades) and the Pending Changes (INSTALL Spring Cloud Services). You can talk about important products and the recent logs. </a:t>
            </a:r>
          </a:p>
          <a:p>
            <a:pPr lvl="0" rtl="0">
              <a:spcBef>
                <a:spcPts val="0"/>
              </a:spcBef>
              <a:buNone/>
            </a:pPr>
            <a:endParaRPr lang="en-US" baseline="0" dirty="0"/>
          </a:p>
          <a:p>
            <a:pPr lvl="0" rtl="0">
              <a:spcBef>
                <a:spcPts val="0"/>
              </a:spcBef>
              <a:buNone/>
            </a:pPr>
            <a:r>
              <a:rPr lang="en-US" baseline="0" dirty="0"/>
              <a:t>We have the Ops Director for AWS (but we support others). This is the very first tile you install and established the communication with the </a:t>
            </a:r>
            <a:r>
              <a:rPr lang="en-US" baseline="0" dirty="0" err="1"/>
              <a:t>IaaS</a:t>
            </a:r>
            <a:r>
              <a:rPr lang="en-US" baseline="0" dirty="0"/>
              <a:t>. Then you probably start with the Elastic Runtime, now you have a platform – basic platform services including the container runtime (DIEGO). Then you install additional services. All managed by bosh and done in a consistent manager. </a:t>
            </a:r>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58319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a:t>http://</a:t>
            </a:r>
            <a:r>
              <a:rPr lang="en-US" dirty="0" err="1"/>
              <a:t>docs.pivotal.io</a:t>
            </a:r>
            <a:r>
              <a:rPr lang="en-US" dirty="0"/>
              <a:t>/</a:t>
            </a:r>
            <a:r>
              <a:rPr lang="en-US" dirty="0" err="1"/>
              <a:t>pivotalcf</a:t>
            </a:r>
            <a:r>
              <a:rPr lang="en-US" dirty="0"/>
              <a:t>/customizing/</a:t>
            </a:r>
            <a:r>
              <a:rPr lang="en-US" dirty="0" err="1"/>
              <a:t>index.html</a:t>
            </a:r>
            <a:endParaRPr lang="en-US" dirty="0"/>
          </a:p>
          <a:p>
            <a:pPr lvl="0" rtl="0">
              <a:spcBef>
                <a:spcPts val="0"/>
              </a:spcBef>
              <a:buNone/>
            </a:pPr>
            <a:endParaRPr lang="en-US" dirty="0"/>
          </a:p>
          <a:p>
            <a:pPr lvl="0" rtl="0">
              <a:spcBef>
                <a:spcPts val="0"/>
              </a:spcBef>
              <a:buNone/>
            </a:pPr>
            <a:r>
              <a:rPr lang="en-US" dirty="0"/>
              <a:t>We</a:t>
            </a:r>
            <a:r>
              <a:rPr lang="en-US" baseline="0" dirty="0"/>
              <a:t> can explain quiet a bit on the ERS image. We can highlight the wizard like functionality by showing the settings steps on the left and the monitoring capabilities on the status and logs tabs. We can also talk about credential management for the components of ERS. The setting step selected is the resource </a:t>
            </a:r>
            <a:r>
              <a:rPr lang="en-US" baseline="0" dirty="0" err="1"/>
              <a:t>config</a:t>
            </a:r>
            <a:r>
              <a:rPr lang="en-US" baseline="0" dirty="0"/>
              <a:t> which we can talk about scaling components and HA deployments.</a:t>
            </a: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2990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a:t>So how many people in here have heard of BOSH?</a:t>
            </a:r>
          </a:p>
          <a:p>
            <a:endParaRPr lang="en-US" dirty="0"/>
          </a:p>
          <a:p>
            <a:r>
              <a:rPr lang="en-US" dirty="0"/>
              <a:t>BOSH</a:t>
            </a:r>
            <a:r>
              <a:rPr lang="en-US" baseline="0" dirty="0"/>
              <a:t> is the cloud foundry platform orchestration engine</a:t>
            </a:r>
          </a:p>
          <a:p>
            <a:endParaRPr lang="en-US" baseline="0" dirty="0"/>
          </a:p>
          <a:p>
            <a:r>
              <a:rPr lang="en-US" baseline="0" dirty="0"/>
              <a:t>This is the same BOSH used in open source cloud foundry, making Pivotal, the closest platform to the original CF!</a:t>
            </a:r>
          </a:p>
          <a:p>
            <a:endParaRPr lang="en-US" dirty="0"/>
          </a:p>
          <a:p>
            <a:r>
              <a:rPr lang="en-US" dirty="0"/>
              <a:t>Then</a:t>
            </a:r>
            <a:r>
              <a:rPr lang="en-US" baseline="0" dirty="0"/>
              <a:t> you also know how tedious it can be to manage orchestration via manifest files, hence we created Ops Manager to make an easy way to work with it.</a:t>
            </a:r>
            <a:endParaRPr lang="en-US" dirty="0"/>
          </a:p>
          <a:p>
            <a:endParaRPr lang="en-US" dirty="0"/>
          </a:p>
          <a:p>
            <a:r>
              <a:rPr lang="en-US" dirty="0"/>
              <a:t>http://</a:t>
            </a:r>
            <a:r>
              <a:rPr lang="en-US" dirty="0" err="1"/>
              <a:t>bosh.io</a:t>
            </a:r>
            <a:r>
              <a:rPr lang="en-US" dirty="0"/>
              <a:t>/docs/</a:t>
            </a:r>
            <a:r>
              <a:rPr lang="en-US" dirty="0" err="1"/>
              <a:t>about.html</a:t>
            </a:r>
            <a:endParaRPr lang="en-US" dirty="0"/>
          </a:p>
          <a:p>
            <a:r>
              <a:rPr lang="en-US" dirty="0"/>
              <a:t>https://</a:t>
            </a:r>
            <a:r>
              <a:rPr lang="en-US" dirty="0" err="1"/>
              <a:t>bosh.io</a:t>
            </a:r>
            <a:r>
              <a:rPr lang="en-US" dirty="0"/>
              <a:t>/docs/bosh-</a:t>
            </a:r>
            <a:r>
              <a:rPr lang="en-US" dirty="0" err="1"/>
              <a:t>components.html</a:t>
            </a:r>
            <a:endParaRPr lang="en-US" dirty="0"/>
          </a:p>
          <a:p>
            <a:pPr marL="0" indent="0">
              <a:buFontTx/>
              <a:buNone/>
            </a:pPr>
            <a:endParaRPr lang="en-US" dirty="0"/>
          </a:p>
        </p:txBody>
      </p:sp>
    </p:spTree>
    <p:extLst>
      <p:ext uri="{BB962C8B-B14F-4D97-AF65-F5344CB8AC3E}">
        <p14:creationId xmlns:p14="http://schemas.microsoft.com/office/powerpoint/2010/main" val="524591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a:t>High</a:t>
            </a:r>
            <a:r>
              <a:rPr lang="en-US" baseline="0" dirty="0"/>
              <a:t> Availability of Scale Demo</a:t>
            </a:r>
            <a:endParaRPr lang="en-US" dirty="0"/>
          </a:p>
        </p:txBody>
      </p:sp>
    </p:spTree>
    <p:extLst>
      <p:ext uri="{BB962C8B-B14F-4D97-AF65-F5344CB8AC3E}">
        <p14:creationId xmlns:p14="http://schemas.microsoft.com/office/powerpoint/2010/main" val="3580868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893788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a:t>Two processed on the VMs are MONIT and BOSH</a:t>
            </a:r>
            <a:r>
              <a:rPr lang="en-US" baseline="0" dirty="0"/>
              <a:t> agent</a:t>
            </a:r>
          </a:p>
          <a:p>
            <a:pPr defTabSz="905713">
              <a:spcBef>
                <a:spcPts val="1189"/>
              </a:spcBef>
              <a:defRPr/>
            </a:pPr>
            <a:r>
              <a:rPr lang="en-US" baseline="0" dirty="0" err="1"/>
              <a:t>Monit</a:t>
            </a:r>
            <a:r>
              <a:rPr lang="en-US" baseline="0" dirty="0"/>
              <a:t> monitors the actual state of processes, while BOSH agent is used to communicate the status to the health monitor</a:t>
            </a:r>
          </a:p>
          <a:p>
            <a:pPr defTabSz="905713">
              <a:spcBef>
                <a:spcPts val="1189"/>
              </a:spcBef>
              <a:defRPr/>
            </a:pPr>
            <a:r>
              <a:rPr lang="en-US" dirty="0"/>
              <a:t>In a process goes down, </a:t>
            </a:r>
            <a:r>
              <a:rPr lang="en-US" dirty="0" err="1"/>
              <a:t>Monit</a:t>
            </a:r>
            <a:r>
              <a:rPr lang="en-US" dirty="0"/>
              <a:t> tries to restart it</a:t>
            </a:r>
          </a:p>
          <a:p>
            <a:pPr defTabSz="905713">
              <a:spcBef>
                <a:spcPts val="1189"/>
              </a:spcBef>
              <a:defRPr/>
            </a:pPr>
            <a:r>
              <a:rPr lang="en-US" dirty="0"/>
              <a:t>If successful, or not, BOSH agent is notified, who</a:t>
            </a:r>
            <a:r>
              <a:rPr lang="en-US" baseline="0" dirty="0"/>
              <a:t> then tell Health monitor, which will notify the operator</a:t>
            </a:r>
            <a:endParaRPr lang="en-US" dirty="0"/>
          </a:p>
          <a:p>
            <a:pPr defTabSz="905713">
              <a:spcBef>
                <a:spcPts val="1189"/>
              </a:spcBef>
              <a:defRPr/>
            </a:pPr>
            <a:endParaRPr lang="en-US" baseline="0" dirty="0"/>
          </a:p>
          <a:p>
            <a:pPr defTabSz="905713">
              <a:spcBef>
                <a:spcPts val="1189"/>
              </a:spcBef>
              <a:defRPr/>
            </a:pPr>
            <a:endParaRPr lang="en-US" dirty="0"/>
          </a:p>
          <a:p>
            <a:pPr defTabSz="905713">
              <a:spcBef>
                <a:spcPts val="1189"/>
              </a:spcBef>
              <a:defRPr/>
            </a:pPr>
            <a:endParaRPr lang="en-US" dirty="0"/>
          </a:p>
          <a:p>
            <a:pPr defTabSz="905713">
              <a:spcBef>
                <a:spcPts val="1189"/>
              </a:spcBef>
              <a:defRPr/>
            </a:pPr>
            <a:endParaRPr lang="en-US" dirty="0"/>
          </a:p>
          <a:p>
            <a:pPr defTabSz="905713">
              <a:spcBef>
                <a:spcPts val="1189"/>
              </a:spcBef>
              <a:defRPr/>
            </a:pPr>
            <a:r>
              <a:rPr lang="en-US" dirty="0"/>
              <a:t>The processes running on the virtual machines (i.e. the health manager) are started with </a:t>
            </a:r>
            <a:r>
              <a:rPr lang="en-US" dirty="0" err="1"/>
              <a:t>monit</a:t>
            </a:r>
            <a:r>
              <a:rPr lang="en-US" dirty="0"/>
              <a:t>, an</a:t>
            </a:r>
            <a:r>
              <a:rPr lang="en-US" baseline="0" dirty="0"/>
              <a:t> </a:t>
            </a:r>
            <a:r>
              <a:rPr lang="en-US" baseline="0" dirty="0" err="1"/>
              <a:t>opensource</a:t>
            </a:r>
            <a:r>
              <a:rPr lang="en-US" baseline="0" dirty="0"/>
              <a:t> </a:t>
            </a:r>
            <a:r>
              <a:rPr lang="en-US" dirty="0" err="1"/>
              <a:t>linux</a:t>
            </a:r>
            <a:r>
              <a:rPr lang="en-US" dirty="0"/>
              <a:t> utility that keeps an eye on processes and will respond when one dies.  If a process dies then, </a:t>
            </a:r>
            <a:r>
              <a:rPr lang="en-US" dirty="0" err="1"/>
              <a:t>monit</a:t>
            </a:r>
            <a:r>
              <a:rPr lang="en-US" dirty="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a:t>monit</a:t>
            </a:r>
            <a:r>
              <a:rPr lang="en-US" dirty="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3995921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a:t>Zone</a:t>
            </a:r>
            <a:r>
              <a:rPr lang="en-US" baseline="0" dirty="0"/>
              <a:t> could = rack, for example</a:t>
            </a:r>
            <a:endParaRPr lang="en-US" dirty="0"/>
          </a:p>
        </p:txBody>
      </p:sp>
    </p:spTree>
    <p:extLst>
      <p:ext uri="{BB962C8B-B14F-4D97-AF65-F5344CB8AC3E}">
        <p14:creationId xmlns:p14="http://schemas.microsoft.com/office/powerpoint/2010/main" val="4223689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5" name="Shape 1066"/>
          <p:cNvSpPr>
            <a:spLocks noGrp="1" noRot="1" noChangeAspect="1" noTextEdit="1"/>
          </p:cNvSpPr>
          <p:nvPr>
            <p:ph type="sldImg" idx="2"/>
          </p:nvPr>
        </p:nvSpPr>
        <p:spPr bwMode="auto">
          <a:xfrm>
            <a:off x="328613" y="658813"/>
            <a:ext cx="6238875" cy="3509962"/>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sp>
      <p:sp>
        <p:nvSpPr>
          <p:cNvPr id="11266" name="Shape 1067"/>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0" tIns="0" rIns="0" bIns="0" numCol="1" anchor="t" anchorCtr="0" compatLnSpc="1">
            <a:prstTxWarp prst="textNoShape">
              <a:avLst/>
            </a:prstTxWarp>
          </a:bodyPr>
          <a:lstStyle/>
          <a:p>
            <a:pPr>
              <a:spcBef>
                <a:spcPct val="0"/>
              </a:spcBef>
              <a:buSzPct val="25000"/>
            </a:pPr>
            <a:endParaRPr lang="en-US" sz="18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a:t>Push</a:t>
            </a:r>
            <a:r>
              <a:rPr lang="en-US" sz="1400" baseline="0" dirty="0"/>
              <a:t> an App</a:t>
            </a:r>
            <a:r>
              <a:rPr lang="en-US" sz="1100" baseline="0" dirty="0"/>
              <a:t>, show the logs</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3" name="Shape 882"/>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4" name="Shape 883"/>
          <p:cNvSpPr>
            <a:spLocks noGrp="1"/>
          </p:cNvSpPr>
          <p:nvPr>
            <p:ph type="body" idx="1"/>
          </p:nvPr>
        </p:nvSpPr>
        <p:spPr bwMode="auto">
          <a:xfrm>
            <a:off x="295275" y="2971800"/>
            <a:ext cx="6267450" cy="57943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361" name="Shape 904"/>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Shape 905"/>
          <p:cNvSpPr>
            <a:spLocks noGrp="1"/>
          </p:cNvSpPr>
          <p:nvPr>
            <p:ph type="body" idx="1"/>
          </p:nvPr>
        </p:nvSpPr>
        <p:spPr bwMode="auto">
          <a:xfrm>
            <a:off x="295275" y="2971800"/>
            <a:ext cx="6267450" cy="57943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09" name="Shape 935"/>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Shape 936"/>
          <p:cNvSpPr>
            <a:spLocks noGrp="1"/>
          </p:cNvSpPr>
          <p:nvPr>
            <p:ph type="body" idx="1"/>
          </p:nvPr>
        </p:nvSpPr>
        <p:spPr bwMode="auto">
          <a:xfrm>
            <a:off x="295275" y="2971800"/>
            <a:ext cx="6267450" cy="57943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457" name="Shape 976"/>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Shape 977"/>
          <p:cNvSpPr>
            <a:spLocks noGrp="1"/>
          </p:cNvSpPr>
          <p:nvPr>
            <p:ph type="body" idx="1"/>
          </p:nvPr>
        </p:nvSpPr>
        <p:spPr bwMode="auto">
          <a:xfrm>
            <a:off x="295275" y="2971800"/>
            <a:ext cx="6267450" cy="57943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5" name="Shape 1031"/>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Shape 1032"/>
          <p:cNvSpPr>
            <a:spLocks noGrp="1"/>
          </p:cNvSpPr>
          <p:nvPr>
            <p:ph type="body" idx="1"/>
          </p:nvPr>
        </p:nvSpPr>
        <p:spPr bwMode="auto">
          <a:xfrm>
            <a:off x="295275" y="2971800"/>
            <a:ext cx="6267450" cy="57943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553" name="Shape 1095"/>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Shape 1096"/>
          <p:cNvSpPr>
            <a:spLocks noGrp="1"/>
          </p:cNvSpPr>
          <p:nvPr>
            <p:ph type="body" idx="1"/>
          </p:nvPr>
        </p:nvSpPr>
        <p:spPr bwMode="auto">
          <a:xfrm>
            <a:off x="295275" y="2971800"/>
            <a:ext cx="6267450" cy="57943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1" name="Shape 1172"/>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Shape 1173"/>
          <p:cNvSpPr>
            <a:spLocks noGrp="1"/>
          </p:cNvSpPr>
          <p:nvPr>
            <p:ph type="body" idx="1"/>
          </p:nvPr>
        </p:nvSpPr>
        <p:spPr bwMode="auto">
          <a:xfrm>
            <a:off x="295275" y="2971800"/>
            <a:ext cx="6267450" cy="57943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This comes in pretty handy because lately it seems like we’re getting hit with so many CVE’s. When heartbleed virus hit, our customers took our patch and using canary deploys the fix ran itself across all the VMs under PCF in the data center. All they used was our GUI and 2 easy commands.</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Talk track covers how its manual w/ Docker.</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609bb97cd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2609bb97cd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084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319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5" name="Shape 204"/>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Shape 205"/>
          <p:cNvSpPr>
            <a:spLocks noGrp="1"/>
          </p:cNvSpPr>
          <p:nvPr>
            <p:ph type="body" idx="1"/>
          </p:nvPr>
        </p:nvSpPr>
        <p:spPr bwMode="auto">
          <a:xfrm>
            <a:off x="295275" y="2971800"/>
            <a:ext cx="6267450" cy="579437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556" tIns="45266" rIns="90556" bIns="45266" numCol="1" anchor="t" anchorCtr="0" compatLnSpc="1">
            <a:prstTxWarp prst="textNoShape">
              <a:avLst/>
            </a:prstTxWarp>
            <a:normAutofit fontScale="85000" lnSpcReduction="20000"/>
          </a:bodyPr>
          <a:lstStyle/>
          <a:p>
            <a:pPr>
              <a:buClr>
                <a:srgbClr val="000000"/>
              </a:buClr>
              <a:buSzPct val="25000"/>
              <a:defRPr/>
            </a:pPr>
            <a:r>
              <a:rPr lang="en-US" sz="1400" dirty="0">
                <a:solidFill>
                  <a:srgbClr val="000000"/>
                </a:solidFill>
                <a:latin typeface="Verdana" charset="0"/>
                <a:cs typeface="Verdana" charset="0"/>
                <a:sym typeface="Verdana" charset="0"/>
              </a:rPr>
              <a:t>Talk and click through how applications are deployed and all of the manual effort that is automated underneath the hood.</a:t>
            </a:r>
          </a:p>
          <a:p>
            <a:pPr>
              <a:buClr>
                <a:srgbClr val="000000"/>
              </a:buClr>
              <a:buSzPct val="25000"/>
              <a:defRPr/>
            </a:pPr>
            <a:endParaRPr lang="en-US" sz="1400" b="1" dirty="0">
              <a:solidFill>
                <a:srgbClr val="000000"/>
              </a:solidFill>
              <a:latin typeface="Verdana" charset="0"/>
              <a:cs typeface="Verdana" charset="0"/>
              <a:sym typeface="Verdana" charset="0"/>
            </a:endParaRPr>
          </a:p>
          <a:p>
            <a:pPr>
              <a:buClr>
                <a:srgbClr val="000000"/>
              </a:buClr>
              <a:buSzPct val="25000"/>
              <a:defRPr/>
            </a:pPr>
            <a:r>
              <a:rPr lang="en-US" sz="1400" b="1" dirty="0">
                <a:solidFill>
                  <a:srgbClr val="000000"/>
                </a:solidFill>
                <a:latin typeface="Verdana" charset="0"/>
                <a:cs typeface="Verdana" charset="0"/>
                <a:sym typeface="Verdana" charset="0"/>
              </a:rPr>
              <a:t>Cloud Foundry PaaS – Pushing an Application with Diego</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App deployment: what has changed? </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1- Domain specific (notion of apps) -&gt; Abstractions (notions of LRPs and Tasks). App staging is a Task. App start is launching a LRP.</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2- Platform specific (Linux) -&gt; Supporting multi platform (Windows &amp; Linux) enabling running also .NET apps, thanks to our new Container implementation: Garden</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What’s more, there is a 3</a:t>
            </a:r>
            <a:r>
              <a:rPr lang="en-US" sz="1100" baseline="30000" dirty="0">
                <a:solidFill>
                  <a:srgbClr val="000000"/>
                </a:solidFill>
                <a:latin typeface="Verdana" charset="0"/>
                <a:cs typeface="Verdana" charset="0"/>
                <a:sym typeface="Verdana" charset="0"/>
              </a:rPr>
              <a:t>rd</a:t>
            </a:r>
            <a:r>
              <a:rPr lang="en-US" sz="1100" dirty="0">
                <a:solidFill>
                  <a:srgbClr val="000000"/>
                </a:solidFill>
                <a:latin typeface="Verdana" charset="0"/>
                <a:cs typeface="Verdana" charset="0"/>
                <a:sym typeface="Verdana" charset="0"/>
              </a:rPr>
              <a:t> workflow supported: Docker on Linux</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3- New Auction-based workload scheduler: Cloud Controller no longer in charge of deciding where AIs are spun up. Auctioneer manages the process running an auction, making it more optimized.</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a:p>
            <a:pPr>
              <a:spcBef>
                <a:spcPts val="1188"/>
              </a:spcBef>
              <a:buClr>
                <a:srgbClr val="000000"/>
              </a:buClr>
              <a:buSzPct val="25000"/>
              <a:defRPr/>
            </a:pPr>
            <a:r>
              <a:rPr lang="en-US" sz="1100" dirty="0">
                <a:solidFill>
                  <a:srgbClr val="000000"/>
                </a:solidFill>
                <a:latin typeface="Verdana" charset="0"/>
                <a:cs typeface="Verdana" charset="0"/>
                <a:sym typeface="Verdana" charset="0"/>
              </a:rPr>
              <a:t>With </a:t>
            </a:r>
            <a:r>
              <a:rPr lang="en-US" sz="1100" b="1" dirty="0">
                <a:solidFill>
                  <a:srgbClr val="000000"/>
                </a:solidFill>
                <a:latin typeface="Verdana" charset="0"/>
                <a:cs typeface="Verdana" charset="0"/>
                <a:sym typeface="Verdana" charset="0"/>
              </a:rPr>
              <a:t>Diego</a:t>
            </a:r>
            <a:r>
              <a:rPr lang="en-US" sz="1100" dirty="0">
                <a:solidFill>
                  <a:srgbClr val="000000"/>
                </a:solidFill>
                <a:latin typeface="Verdana" charset="0"/>
                <a:cs typeface="Verdana" charset="0"/>
                <a:sym typeface="Verdana" charset="0"/>
              </a:rPr>
              <a:t> in place, more loosely-coupled components take part in the process, stripping down the Cloud Controller from too many previous responsibilities, making it easier to maintain and evolve the entire architecture.</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The</a:t>
            </a:r>
            <a:r>
              <a:rPr lang="en-US" sz="1100" b="1" dirty="0">
                <a:solidFill>
                  <a:srgbClr val="000000"/>
                </a:solidFill>
                <a:latin typeface="Verdana" charset="0"/>
                <a:cs typeface="Verdana" charset="0"/>
                <a:sym typeface="Verdana" charset="0"/>
              </a:rPr>
              <a:t> Cloud Controller </a:t>
            </a:r>
            <a:r>
              <a:rPr lang="en-US" sz="1100" dirty="0">
                <a:solidFill>
                  <a:srgbClr val="000000"/>
                </a:solidFill>
                <a:latin typeface="Verdana" charset="0"/>
                <a:cs typeface="Verdana" charset="0"/>
                <a:sym typeface="Verdana" charset="0"/>
              </a:rPr>
              <a:t>handles the routing of client requests internally through the </a:t>
            </a:r>
            <a:r>
              <a:rPr lang="en-US" sz="1100" b="1" dirty="0">
                <a:solidFill>
                  <a:srgbClr val="000000"/>
                </a:solidFill>
                <a:latin typeface="Verdana" charset="0"/>
                <a:cs typeface="Verdana" charset="0"/>
                <a:sym typeface="Verdana" charset="0"/>
              </a:rPr>
              <a:t>Cloud Controller Bridge</a:t>
            </a:r>
            <a:r>
              <a:rPr lang="en-US" sz="1100" dirty="0">
                <a:solidFill>
                  <a:srgbClr val="000000"/>
                </a:solidFill>
                <a:latin typeface="Verdana" charset="0"/>
                <a:cs typeface="Verdana" charset="0"/>
                <a:sym typeface="Verdana" charset="0"/>
              </a:rPr>
              <a:t>. It also manages the Blobstore to store packages and droplets and the DB to store App Metadata and Service credentials. Blobstore could be internal or external, depending on the setup.</a:t>
            </a:r>
          </a:p>
          <a:p>
            <a:pPr>
              <a:buClr>
                <a:srgbClr val="000000"/>
              </a:buClr>
              <a:buSzPct val="25000"/>
              <a:defRPr/>
            </a:pPr>
            <a:r>
              <a:rPr lang="en-US" sz="1100" dirty="0">
                <a:solidFill>
                  <a:srgbClr val="000000"/>
                </a:solidFill>
                <a:latin typeface="Verdana" charset="0"/>
                <a:cs typeface="Verdana" charset="0"/>
                <a:sym typeface="Verdana" charset="0"/>
              </a:rPr>
              <a:t>A </a:t>
            </a:r>
            <a:r>
              <a:rPr lang="en-US" sz="1100" b="1" dirty="0">
                <a:solidFill>
                  <a:srgbClr val="000000"/>
                </a:solidFill>
                <a:latin typeface="Verdana" charset="0"/>
                <a:cs typeface="Verdana" charset="0"/>
                <a:sym typeface="Verdana" charset="0"/>
              </a:rPr>
              <a:t>service</a:t>
            </a:r>
            <a:r>
              <a:rPr lang="en-US" sz="1100" dirty="0">
                <a:solidFill>
                  <a:srgbClr val="000000"/>
                </a:solidFill>
                <a:latin typeface="Verdana" charset="0"/>
                <a:cs typeface="Verdana" charset="0"/>
                <a:sym typeface="Verdana" charset="0"/>
              </a:rPr>
              <a:t> </a:t>
            </a:r>
            <a:r>
              <a:rPr lang="en-US" sz="1100" b="1" dirty="0">
                <a:solidFill>
                  <a:srgbClr val="000000"/>
                </a:solidFill>
                <a:latin typeface="Verdana" charset="0"/>
                <a:cs typeface="Verdana" charset="0"/>
                <a:sym typeface="Verdana" charset="0"/>
              </a:rPr>
              <a:t>gateway</a:t>
            </a:r>
            <a:r>
              <a:rPr lang="en-US" sz="1100" dirty="0">
                <a:solidFill>
                  <a:srgbClr val="000000"/>
                </a:solidFill>
                <a:latin typeface="Verdana" charset="0"/>
                <a:cs typeface="Verdana" charset="0"/>
                <a:sym typeface="Verdana" charset="0"/>
              </a:rPr>
              <a:t> provides an interface for services (native or external).</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More in the next slide about the </a:t>
            </a:r>
            <a:r>
              <a:rPr lang="en-US" sz="1100" b="1" dirty="0">
                <a:solidFill>
                  <a:srgbClr val="000000"/>
                </a:solidFill>
                <a:latin typeface="Verdana" charset="0"/>
                <a:cs typeface="Verdana" charset="0"/>
                <a:sym typeface="Verdana" charset="0"/>
              </a:rPr>
              <a:t>Cloud Controller Bridge </a:t>
            </a:r>
            <a:r>
              <a:rPr lang="en-US" sz="1100" dirty="0">
                <a:solidFill>
                  <a:srgbClr val="000000"/>
                </a:solidFill>
                <a:latin typeface="Verdana" charset="0"/>
                <a:cs typeface="Verdana" charset="0"/>
                <a:sym typeface="Verdana" charset="0"/>
              </a:rPr>
              <a:t>(CC-Bridge), the </a:t>
            </a:r>
            <a:r>
              <a:rPr lang="en-US" sz="1100" b="1" dirty="0">
                <a:solidFill>
                  <a:srgbClr val="000000"/>
                </a:solidFill>
                <a:latin typeface="Verdana" charset="0"/>
                <a:cs typeface="Verdana" charset="0"/>
                <a:sym typeface="Verdana" charset="0"/>
              </a:rPr>
              <a:t>Bulletin Board System</a:t>
            </a:r>
            <a:r>
              <a:rPr lang="en-US" sz="1100" dirty="0">
                <a:solidFill>
                  <a:srgbClr val="000000"/>
                </a:solidFill>
                <a:latin typeface="Verdana" charset="0"/>
                <a:cs typeface="Verdana" charset="0"/>
                <a:sym typeface="Verdana" charset="0"/>
              </a:rPr>
              <a:t> (BBS) and the </a:t>
            </a:r>
            <a:r>
              <a:rPr lang="en-US" sz="1100" b="1" dirty="0">
                <a:solidFill>
                  <a:srgbClr val="000000"/>
                </a:solidFill>
                <a:latin typeface="Verdana" charset="0"/>
                <a:cs typeface="Verdana" charset="0"/>
                <a:sym typeface="Verdana" charset="0"/>
              </a:rPr>
              <a:t>Auctioneer</a:t>
            </a:r>
            <a:r>
              <a:rPr lang="en-US" sz="1100" dirty="0">
                <a:solidFill>
                  <a:srgbClr val="000000"/>
                </a:solidFill>
                <a:latin typeface="Verdana" charset="0"/>
                <a:cs typeface="Verdana" charset="0"/>
                <a:sym typeface="Verdana" charset="0"/>
              </a:rPr>
              <a:t>  in the next slide</a:t>
            </a:r>
          </a:p>
          <a:p>
            <a:pPr>
              <a:buClr>
                <a:srgbClr val="000000"/>
              </a:buClr>
              <a:buSzPct val="25000"/>
              <a:defRPr/>
            </a:pPr>
            <a:r>
              <a:rPr lang="en-US" sz="1100" dirty="0">
                <a:solidFill>
                  <a:srgbClr val="000000"/>
                </a:solidFill>
                <a:latin typeface="Verdana" charset="0"/>
                <a:cs typeface="Verdana" charset="0"/>
                <a:sym typeface="Verdana" charset="0"/>
              </a:rPr>
              <a:t>Apps run in a </a:t>
            </a:r>
            <a:r>
              <a:rPr lang="en-US" sz="1100" b="1" dirty="0">
                <a:solidFill>
                  <a:srgbClr val="000000"/>
                </a:solidFill>
                <a:latin typeface="Verdana" charset="0"/>
                <a:cs typeface="Verdana" charset="0"/>
                <a:sym typeface="Verdana" charset="0"/>
              </a:rPr>
              <a:t>CELL</a:t>
            </a:r>
            <a:r>
              <a:rPr lang="en-US" sz="1100" dirty="0">
                <a:solidFill>
                  <a:srgbClr val="000000"/>
                </a:solidFill>
                <a:latin typeface="Verdana" charset="0"/>
                <a:cs typeface="Verdana" charset="0"/>
                <a:sym typeface="Verdana" charset="0"/>
              </a:rPr>
              <a:t>, part of the new Cloud Foundry Runtime, called </a:t>
            </a:r>
            <a:r>
              <a:rPr lang="en-US" sz="1100" b="1" dirty="0">
                <a:solidFill>
                  <a:srgbClr val="000000"/>
                </a:solidFill>
                <a:latin typeface="Verdana" charset="0"/>
                <a:cs typeface="Verdana" charset="0"/>
                <a:sym typeface="Verdana" charset="0"/>
              </a:rPr>
              <a:t>Diego</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Routers</a:t>
            </a:r>
            <a:r>
              <a:rPr lang="en-US" sz="1100" dirty="0">
                <a:solidFill>
                  <a:srgbClr val="000000"/>
                </a:solidFill>
                <a:latin typeface="Verdana" charset="0"/>
                <a:cs typeface="Verdana" charset="0"/>
                <a:sym typeface="Verdana" charset="0"/>
              </a:rPr>
              <a:t> manage application traffic.</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Diego </a:t>
            </a:r>
            <a:r>
              <a:rPr lang="en-US" sz="1100" dirty="0">
                <a:solidFill>
                  <a:srgbClr val="000000"/>
                </a:solidFill>
                <a:latin typeface="Verdana" charset="0"/>
                <a:cs typeface="Verdana" charset="0"/>
                <a:sym typeface="Verdana" charset="0"/>
              </a:rPr>
              <a:t>handles all health management for apps (now LRPs), through a series of single-purpose components: Nsync (part of the CC-Bridge), BBS (part of Diego DB) and the Converger (part of the Diego Brain)</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Apps</a:t>
            </a:r>
            <a:r>
              <a:rPr lang="en-US" sz="1100" dirty="0">
                <a:solidFill>
                  <a:srgbClr val="000000"/>
                </a:solidFill>
                <a:latin typeface="Verdana" charset="0"/>
                <a:cs typeface="Verdana" charset="0"/>
                <a:sym typeface="Verdana" charset="0"/>
              </a:rPr>
              <a:t> are accessed directly through the router while web and CLI clients (e.g., vmc, STS) access Cloud Controller via RESTful services.</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a:solidFill>
                  <a:srgbClr val="FFFFFF"/>
                </a:solidFill>
              </a:rPr>
              <a:t>Java</a:t>
            </a:r>
          </a:p>
          <a:p>
            <a:pPr lvl="1"/>
            <a:r>
              <a:rPr lang="en-US" sz="1800" dirty="0">
                <a:solidFill>
                  <a:srgbClr val="FFFFFF"/>
                </a:solidFill>
              </a:rPr>
              <a:t>Ruby</a:t>
            </a:r>
          </a:p>
          <a:p>
            <a:pPr lvl="1"/>
            <a:r>
              <a:rPr lang="en-US" sz="1800" dirty="0" err="1">
                <a:solidFill>
                  <a:srgbClr val="FFFFFF"/>
                </a:solidFill>
              </a:rPr>
              <a:t>Node.js</a:t>
            </a:r>
            <a:endParaRPr lang="en-US" sz="1800" dirty="0">
              <a:solidFill>
                <a:srgbClr val="FFFFFF"/>
              </a:solidFill>
            </a:endParaRPr>
          </a:p>
          <a:p>
            <a:r>
              <a:rPr lang="en-US" sz="1800" dirty="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19046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a:solidFill>
                  <a:schemeClr val="bg1"/>
                </a:solidFill>
                <a:latin typeface="+mn-lt"/>
                <a:ea typeface="Arial"/>
                <a:cs typeface="Arial"/>
                <a:sym typeface="Arial"/>
              </a:rPr>
              <a:t> - 2006 Google to use containers they built </a:t>
            </a:r>
            <a:r>
              <a:rPr lang="en-US" sz="1200" baseline="0" dirty="0" err="1">
                <a:solidFill>
                  <a:schemeClr val="bg1"/>
                </a:solidFill>
                <a:latin typeface="+mn-lt"/>
                <a:ea typeface="Arial"/>
                <a:cs typeface="Arial"/>
                <a:sym typeface="Arial"/>
              </a:rPr>
              <a:t>cgroups</a:t>
            </a:r>
            <a:r>
              <a:rPr lang="en-US" sz="1200" baseline="0" dirty="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a:solidFill>
                  <a:schemeClr val="bg1"/>
                </a:solidFill>
                <a:latin typeface="+mn-lt"/>
                <a:ea typeface="Arial"/>
                <a:cs typeface="Arial"/>
                <a:sym typeface="Arial"/>
              </a:rPr>
              <a:t>	- </a:t>
            </a:r>
            <a:r>
              <a:rPr lang="en-US" sz="1200" baseline="0" dirty="0" err="1">
                <a:solidFill>
                  <a:schemeClr val="bg1"/>
                </a:solidFill>
                <a:latin typeface="+mn-lt"/>
                <a:ea typeface="Arial"/>
                <a:cs typeface="Arial"/>
                <a:sym typeface="Arial"/>
              </a:rPr>
              <a:t>cgroups</a:t>
            </a:r>
            <a:r>
              <a:rPr lang="en-US" sz="1200" baseline="0" dirty="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a:solidFill>
                  <a:schemeClr val="bg1"/>
                </a:solidFill>
                <a:latin typeface="+mn-lt"/>
                <a:ea typeface="Arial"/>
                <a:cs typeface="Arial"/>
                <a:sym typeface="Arial"/>
              </a:rPr>
              <a:t>	- </a:t>
            </a:r>
            <a:r>
              <a:rPr lang="en-US" sz="1200" baseline="0" dirty="0" err="1">
                <a:solidFill>
                  <a:schemeClr val="bg1"/>
                </a:solidFill>
                <a:latin typeface="+mn-lt"/>
                <a:ea typeface="Arial"/>
                <a:cs typeface="Arial"/>
                <a:sym typeface="Arial"/>
              </a:rPr>
              <a:t>dotCloud</a:t>
            </a:r>
            <a:r>
              <a:rPr lang="en-US" sz="1200" baseline="0" dirty="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a:solidFill>
                  <a:schemeClr val="bg1"/>
                </a:solidFill>
                <a:latin typeface="+mn-lt"/>
                <a:ea typeface="Arial"/>
                <a:cs typeface="Arial"/>
                <a:sym typeface="Arial"/>
              </a:rPr>
              <a:t>	- </a:t>
            </a:r>
            <a:r>
              <a:rPr lang="en-US" sz="1200" baseline="0" dirty="0" err="1">
                <a:solidFill>
                  <a:schemeClr val="bg1"/>
                </a:solidFill>
                <a:latin typeface="+mn-lt"/>
                <a:ea typeface="Arial"/>
                <a:cs typeface="Arial"/>
                <a:sym typeface="Arial"/>
              </a:rPr>
              <a:t>libcontainer</a:t>
            </a:r>
            <a:r>
              <a:rPr lang="en-US" sz="1200" baseline="0" dirty="0">
                <a:solidFill>
                  <a:schemeClr val="bg1"/>
                </a:solidFill>
                <a:latin typeface="+mn-lt"/>
                <a:ea typeface="Arial"/>
                <a:cs typeface="Arial"/>
                <a:sym typeface="Arial"/>
              </a:rPr>
              <a:t> created to address application portability and standard API across </a:t>
            </a:r>
            <a:r>
              <a:rPr lang="en-US" sz="1200" baseline="0" dirty="0" err="1">
                <a:solidFill>
                  <a:schemeClr val="bg1"/>
                </a:solidFill>
                <a:latin typeface="+mn-lt"/>
                <a:ea typeface="Arial"/>
                <a:cs typeface="Arial"/>
                <a:sym typeface="Arial"/>
              </a:rPr>
              <a:t>linux</a:t>
            </a:r>
            <a:r>
              <a:rPr lang="en-US" sz="1200" baseline="0" dirty="0">
                <a:solidFill>
                  <a:schemeClr val="bg1"/>
                </a:solidFill>
                <a:latin typeface="+mn-lt"/>
                <a:ea typeface="Arial"/>
                <a:cs typeface="Arial"/>
                <a:sym typeface="Arial"/>
              </a:rPr>
              <a:t> </a:t>
            </a:r>
            <a:r>
              <a:rPr lang="en-US" sz="1200" baseline="0" dirty="0" err="1">
                <a:solidFill>
                  <a:schemeClr val="bg1"/>
                </a:solidFill>
                <a:latin typeface="+mn-lt"/>
                <a:ea typeface="Arial"/>
                <a:cs typeface="Arial"/>
                <a:sym typeface="Arial"/>
              </a:rPr>
              <a:t>distros</a:t>
            </a:r>
            <a:r>
              <a:rPr lang="en-US" sz="1200" baseline="0" dirty="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mn-lt"/>
              </a:rPr>
              <a:t>	- Open Container Project (Docker/</a:t>
            </a:r>
            <a:r>
              <a:rPr lang="en-US" sz="1200" baseline="0" dirty="0" err="1">
                <a:latin typeface="+mn-lt"/>
              </a:rPr>
              <a:t>dockerfile</a:t>
            </a:r>
            <a:r>
              <a:rPr lang="en-US" sz="1200" baseline="0" dirty="0">
                <a:latin typeface="+mn-lt"/>
              </a:rPr>
              <a:t>, </a:t>
            </a:r>
            <a:r>
              <a:rPr lang="en-US" sz="1200" baseline="0" dirty="0" err="1">
                <a:latin typeface="+mn-lt"/>
              </a:rPr>
              <a:t>CoreOS</a:t>
            </a:r>
            <a:r>
              <a:rPr lang="en-US" sz="1200" baseline="0" dirty="0">
                <a:latin typeface="+mn-lt"/>
              </a:rPr>
              <a:t>/</a:t>
            </a:r>
            <a:r>
              <a:rPr lang="en-US" sz="1200" baseline="0" dirty="0" err="1">
                <a:latin typeface="+mn-lt"/>
              </a:rPr>
              <a:t>appc</a:t>
            </a:r>
            <a:r>
              <a:rPr lang="en-US" sz="1200" baseline="0" dirty="0">
                <a:latin typeface="+mn-lt"/>
              </a:rPr>
              <a:t>). </a:t>
            </a:r>
            <a:r>
              <a:rPr lang="en-US" sz="1200" baseline="0" dirty="0" err="1">
                <a:latin typeface="+mn-lt"/>
              </a:rPr>
              <a:t>Standardiized</a:t>
            </a:r>
            <a:r>
              <a:rPr lang="en-US" sz="1200" baseline="0" dirty="0">
                <a:latin typeface="+mn-lt"/>
              </a:rPr>
              <a:t> on </a:t>
            </a:r>
            <a:r>
              <a:rPr lang="en-US" sz="1200" baseline="0" dirty="0" err="1">
                <a:latin typeface="+mn-lt"/>
              </a:rPr>
              <a:t>runC</a:t>
            </a:r>
            <a:endParaRPr lang="en-US" sz="1200" baseline="0" dirty="0">
              <a:latin typeface="+mn-lt"/>
            </a:endParaRPr>
          </a:p>
          <a:p>
            <a:pPr marL="1371600" lvl="3" indent="0">
              <a:buClr>
                <a:schemeClr val="bg1"/>
              </a:buClr>
              <a:buSzPct val="100000"/>
              <a:buFont typeface="Arial"/>
              <a:buNone/>
            </a:pPr>
            <a:r>
              <a:rPr lang="en-US" sz="1200" baseline="0" dirty="0">
                <a:latin typeface="+mn-lt"/>
              </a:rPr>
              <a:t>- </a:t>
            </a:r>
            <a:r>
              <a:rPr lang="en-US" sz="1200" dirty="0">
                <a:solidFill>
                  <a:schemeClr val="bg1"/>
                </a:solidFill>
                <a:latin typeface="+mn-lt"/>
                <a:ea typeface="Arial"/>
                <a:cs typeface="Arial"/>
                <a:sym typeface="Arial"/>
              </a:rPr>
              <a:t>Standardizing the file format (</a:t>
            </a:r>
            <a:r>
              <a:rPr lang="en-US" sz="1200" dirty="0" err="1">
                <a:solidFill>
                  <a:schemeClr val="bg1"/>
                </a:solidFill>
                <a:latin typeface="+mn-lt"/>
                <a:ea typeface="Arial"/>
                <a:cs typeface="Arial"/>
                <a:sym typeface="Arial"/>
              </a:rPr>
              <a:t>dockerfile</a:t>
            </a:r>
            <a:r>
              <a:rPr lang="en-US" sz="1200" dirty="0">
                <a:solidFill>
                  <a:schemeClr val="bg1"/>
                </a:solidFill>
                <a:latin typeface="+mn-lt"/>
                <a:ea typeface="Arial"/>
                <a:cs typeface="Arial"/>
                <a:sym typeface="Arial"/>
              </a:rPr>
              <a:t> + </a:t>
            </a:r>
            <a:r>
              <a:rPr lang="en-US" sz="1200" dirty="0" err="1">
                <a:solidFill>
                  <a:schemeClr val="bg1"/>
                </a:solidFill>
                <a:latin typeface="+mn-lt"/>
                <a:ea typeface="Arial"/>
                <a:cs typeface="Arial"/>
                <a:sym typeface="Arial"/>
              </a:rPr>
              <a:t>appc</a:t>
            </a:r>
            <a:r>
              <a:rPr lang="en-US" sz="1200" dirty="0">
                <a:solidFill>
                  <a:schemeClr val="bg1"/>
                </a:solidFill>
                <a:latin typeface="+mn-lt"/>
                <a:ea typeface="Arial"/>
                <a:cs typeface="Arial"/>
                <a:sym typeface="Arial"/>
              </a:rPr>
              <a:t> = </a:t>
            </a:r>
            <a:r>
              <a:rPr lang="en-US" sz="1200" dirty="0" err="1">
                <a:solidFill>
                  <a:schemeClr val="bg1"/>
                </a:solidFill>
                <a:latin typeface="+mn-lt"/>
                <a:ea typeface="Arial"/>
                <a:cs typeface="Arial"/>
                <a:sym typeface="Arial"/>
              </a:rPr>
              <a:t>filesystem</a:t>
            </a:r>
            <a:r>
              <a:rPr lang="en-US" sz="1200" dirty="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a:solidFill>
                  <a:schemeClr val="bg1"/>
                </a:solidFill>
                <a:latin typeface="+mn-lt"/>
                <a:ea typeface="Arial"/>
                <a:cs typeface="Arial"/>
                <a:sym typeface="Arial"/>
              </a:rPr>
              <a:t>- Standardizing the runtime (</a:t>
            </a:r>
            <a:r>
              <a:rPr lang="en-US" sz="1200" dirty="0" err="1">
                <a:solidFill>
                  <a:schemeClr val="bg1"/>
                </a:solidFill>
                <a:latin typeface="+mn-lt"/>
                <a:ea typeface="Arial"/>
                <a:cs typeface="Arial"/>
                <a:sym typeface="Arial"/>
              </a:rPr>
              <a:t>libcontainer</a:t>
            </a:r>
            <a:r>
              <a:rPr lang="en-US" sz="1200" dirty="0">
                <a:solidFill>
                  <a:schemeClr val="bg1"/>
                </a:solidFill>
                <a:latin typeface="+mn-lt"/>
                <a:ea typeface="Arial"/>
                <a:cs typeface="Arial"/>
                <a:sym typeface="Arial"/>
              </a:rPr>
              <a:t> = </a:t>
            </a:r>
            <a:r>
              <a:rPr lang="en-US" sz="1200" dirty="0" err="1">
                <a:solidFill>
                  <a:schemeClr val="bg1"/>
                </a:solidFill>
                <a:latin typeface="+mn-lt"/>
                <a:ea typeface="Arial"/>
                <a:cs typeface="Arial"/>
                <a:sym typeface="Arial"/>
              </a:rPr>
              <a:t>runC</a:t>
            </a:r>
            <a:r>
              <a:rPr lang="en-US" sz="1200" dirty="0">
                <a:solidFill>
                  <a:schemeClr val="bg1"/>
                </a:solidFill>
                <a:latin typeface="+mn-lt"/>
                <a:ea typeface="Arial"/>
                <a:cs typeface="Arial"/>
                <a:sym typeface="Arial"/>
              </a:rPr>
              <a:t>)</a:t>
            </a:r>
            <a:endParaRPr lang="en-US" sz="1200"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	- Container (Isolation + Files/metadata + Processes)</a:t>
            </a:r>
          </a:p>
          <a:p>
            <a:pPr lvl="0">
              <a:defRPr sz="1800"/>
            </a:pPr>
            <a:endParaRPr sz="2400" dirty="0"/>
          </a:p>
        </p:txBody>
      </p:sp>
    </p:spTree>
    <p:extLst>
      <p:ext uri="{BB962C8B-B14F-4D97-AF65-F5344CB8AC3E}">
        <p14:creationId xmlns:p14="http://schemas.microsoft.com/office/powerpoint/2010/main" val="2858567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3295736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57153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Left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876474"/>
            <a:ext cx="4038600" cy="3718150"/>
          </a:xfrm>
          <a:prstGeom prst="rect">
            <a:avLst/>
          </a:prstGeom>
        </p:spPr>
        <p:txBody>
          <a:bodyPr>
            <a:norm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6802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40013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ext Top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876474"/>
            <a:ext cx="8229600" cy="1840222"/>
          </a:xfrm>
          <a:prstGeom prst="rect">
            <a:avLst/>
          </a:prstGeom>
        </p:spPr>
        <p:txBody>
          <a:bodyPr>
            <a:normAutofit/>
          </a:bodyPr>
          <a:lstStyle>
            <a:lvl1pPr>
              <a:lnSpc>
                <a:spcPct val="100000"/>
              </a:lnSpc>
              <a:defRPr sz="2400"/>
            </a:lvl1pPr>
            <a:lvl2pPr>
              <a:lnSpc>
                <a:spcPct val="100000"/>
              </a:lnSpc>
              <a:defRPr sz="2400"/>
            </a:lvl2pPr>
            <a:lvl3pPr>
              <a:lnSpc>
                <a:spcPct val="100000"/>
              </a:lnSpc>
              <a:defRPr sz="2000"/>
            </a:lvl3pPr>
            <a:lvl4pPr>
              <a:lnSpc>
                <a:spcPct val="100000"/>
              </a:lnSpc>
              <a:defRPr sz="1800"/>
            </a:lvl4pPr>
            <a:lvl5pPr>
              <a:lnSpc>
                <a:spcPct val="100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987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Full P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876474"/>
            <a:ext cx="8229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047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1447531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ws Gothic MT"/>
              <a:ea typeface="+mn-ea"/>
              <a:cs typeface="+mn-cs"/>
              <a:sym typeface="Arial"/>
              <a:rtl val="0"/>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lumMod val="50000"/>
                  </a:prstClr>
                </a:solidFill>
                <a:effectLst/>
                <a:uLnTx/>
                <a:uFillTx/>
                <a:latin typeface="Arial"/>
                <a:ea typeface="+mn-ea"/>
                <a:cs typeface="Arial"/>
                <a:sym typeface="Arial"/>
                <a:rtl val="0"/>
              </a:rPr>
              <a:t>© Copyright 2015 Pivotal. All rights reserved.</a:t>
            </a: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0200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990360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33;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Google Shape;34;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081944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 name="Google Shape;48;p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Google Shape;49;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Google Shape;50;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189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071415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102926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584059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8002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85017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Google Shape;105;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 name="Google Shape;115;p1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Google Shape;116;p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Google Shape;117;p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22908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Google Shape;131;p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Google Shape;132;p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38274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83181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Google Shape;159;p1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Google Shape;160;p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Google Shape;161;p1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Google Shape;162;p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3" name="Google Shape;163;p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Google Shape;164;p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Google Shape;165;p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6919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6"/>
        <p:cNvGrpSpPr/>
        <p:nvPr/>
      </p:nvGrpSpPr>
      <p:grpSpPr>
        <a:xfrm>
          <a:off x="0" y="0"/>
          <a:ext cx="0" cy="0"/>
          <a:chOff x="0" y="0"/>
          <a:chExt cx="0" cy="0"/>
        </a:xfrm>
      </p:grpSpPr>
      <p:sp>
        <p:nvSpPr>
          <p:cNvPr id="167" name="Google Shape;167;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24857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2"/>
        </a:solidFill>
        <a:effectLst/>
      </p:bgPr>
    </p:bg>
    <p:spTree>
      <p:nvGrpSpPr>
        <p:cNvPr id="1" name="Shape 170"/>
        <p:cNvGrpSpPr/>
        <p:nvPr/>
      </p:nvGrpSpPr>
      <p:grpSpPr>
        <a:xfrm>
          <a:off x="0" y="0"/>
          <a:ext cx="0" cy="0"/>
          <a:chOff x="0" y="0"/>
          <a:chExt cx="0" cy="0"/>
        </a:xfrm>
      </p:grpSpPr>
      <p:pic>
        <p:nvPicPr>
          <p:cNvPr id="171" name="Google Shape;171;p15" descr="Process-Pairing-London-01.jpg"/>
          <p:cNvPicPr preferRelativeResize="0"/>
          <p:nvPr/>
        </p:nvPicPr>
        <p:blipFill rotWithShape="1">
          <a:blip r:embed="rId2">
            <a:alphaModFix/>
          </a:blip>
          <a:srcRect l="-9184" t="1905" r="8367" b="13799"/>
          <a:stretch/>
        </p:blipFill>
        <p:spPr>
          <a:xfrm>
            <a:off x="-72000" y="-24"/>
            <a:ext cx="9216000" cy="5143500"/>
          </a:xfrm>
          <a:prstGeom prst="rect">
            <a:avLst/>
          </a:prstGeom>
          <a:noFill/>
          <a:ln>
            <a:noFill/>
          </a:ln>
        </p:spPr>
      </p:pic>
      <p:sp>
        <p:nvSpPr>
          <p:cNvPr id="172" name="Google Shape;172;p15"/>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pic>
        <p:nvPicPr>
          <p:cNvPr id="173" name="Google Shape;173;p15" descr="Pivotal White RGB.eps"/>
          <p:cNvPicPr preferRelativeResize="0"/>
          <p:nvPr/>
        </p:nvPicPr>
        <p:blipFill rotWithShape="1">
          <a:blip r:embed="rId3">
            <a:alphaModFix/>
          </a:blip>
          <a:srcRect/>
          <a:stretch/>
        </p:blipFill>
        <p:spPr>
          <a:xfrm>
            <a:off x="224823" y="515478"/>
            <a:ext cx="2353800" cy="921000"/>
          </a:xfrm>
          <a:prstGeom prst="rect">
            <a:avLst/>
          </a:prstGeom>
          <a:noFill/>
          <a:ln>
            <a:noFill/>
          </a:ln>
        </p:spPr>
      </p:pic>
      <p:cxnSp>
        <p:nvCxnSpPr>
          <p:cNvPr id="174" name="Google Shape;174;p15"/>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175" name="Google Shape;175;p15"/>
          <p:cNvSpPr txBox="1">
            <a:spLocks noGrp="1"/>
          </p:cNvSpPr>
          <p:nvPr>
            <p:ph type="title"/>
          </p:nvPr>
        </p:nvSpPr>
        <p:spPr>
          <a:xfrm>
            <a:off x="668793" y="1737014"/>
            <a:ext cx="58548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15"/>
          <p:cNvSpPr txBox="1">
            <a:spLocks noGrp="1"/>
          </p:cNvSpPr>
          <p:nvPr>
            <p:ph type="title" idx="2"/>
          </p:nvPr>
        </p:nvSpPr>
        <p:spPr>
          <a:xfrm>
            <a:off x="664750"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15"/>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lvl="0" indent="0" algn="l" rtl="0">
              <a:spcBef>
                <a:spcPts val="0"/>
              </a:spcBef>
              <a:spcAft>
                <a:spcPts val="0"/>
              </a:spcAft>
              <a:buNone/>
            </a:pPr>
            <a:endParaRPr sz="700">
              <a:solidFill>
                <a:schemeClr val="accent1"/>
              </a:solidFill>
              <a:latin typeface="Proxima Nova"/>
              <a:ea typeface="Proxima Nova"/>
              <a:cs typeface="Proxima Nova"/>
              <a:sym typeface="Proxima Nova"/>
            </a:endParaRPr>
          </a:p>
        </p:txBody>
      </p:sp>
    </p:spTree>
    <p:extLst>
      <p:ext uri="{BB962C8B-B14F-4D97-AF65-F5344CB8AC3E}">
        <p14:creationId xmlns:p14="http://schemas.microsoft.com/office/powerpoint/2010/main" val="2341117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178"/>
        <p:cNvGrpSpPr/>
        <p:nvPr/>
      </p:nvGrpSpPr>
      <p:grpSpPr>
        <a:xfrm>
          <a:off x="0" y="0"/>
          <a:ext cx="0" cy="0"/>
          <a:chOff x="0" y="0"/>
          <a:chExt cx="0" cy="0"/>
        </a:xfrm>
      </p:grpSpPr>
      <p:sp>
        <p:nvSpPr>
          <p:cNvPr id="179" name="Google Shape;179;p16"/>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b="0" i="0" u="none" strike="noStrike" cap="none">
                <a:solidFill>
                  <a:srgbClr val="A5A5A5"/>
                </a:solidFill>
                <a:latin typeface="Arial"/>
                <a:ea typeface="Arial"/>
                <a:cs typeface="Arial"/>
                <a:sym typeface="Arial"/>
              </a:defRPr>
            </a:lvl1pPr>
            <a:lvl2pPr marL="0" marR="0" lvl="1" indent="0" algn="l" rtl="0">
              <a:spcBef>
                <a:spcPts val="0"/>
              </a:spcBef>
              <a:buNone/>
              <a:defRPr sz="900" b="0" i="0" u="none" strike="noStrike" cap="none">
                <a:solidFill>
                  <a:srgbClr val="A5A5A5"/>
                </a:solidFill>
                <a:latin typeface="Arial"/>
                <a:ea typeface="Arial"/>
                <a:cs typeface="Arial"/>
                <a:sym typeface="Arial"/>
              </a:defRPr>
            </a:lvl2pPr>
            <a:lvl3pPr marL="0" marR="0" lvl="2" indent="0" algn="l" rtl="0">
              <a:spcBef>
                <a:spcPts val="0"/>
              </a:spcBef>
              <a:buNone/>
              <a:defRPr sz="900" b="0" i="0" u="none" strike="noStrike" cap="none">
                <a:solidFill>
                  <a:srgbClr val="A5A5A5"/>
                </a:solidFill>
                <a:latin typeface="Arial"/>
                <a:ea typeface="Arial"/>
                <a:cs typeface="Arial"/>
                <a:sym typeface="Arial"/>
              </a:defRPr>
            </a:lvl3pPr>
            <a:lvl4pPr marL="0" marR="0" lvl="3" indent="0" algn="l" rtl="0">
              <a:spcBef>
                <a:spcPts val="0"/>
              </a:spcBef>
              <a:buNone/>
              <a:defRPr sz="900" b="0" i="0" u="none" strike="noStrike" cap="none">
                <a:solidFill>
                  <a:srgbClr val="A5A5A5"/>
                </a:solidFill>
                <a:latin typeface="Arial"/>
                <a:ea typeface="Arial"/>
                <a:cs typeface="Arial"/>
                <a:sym typeface="Arial"/>
              </a:defRPr>
            </a:lvl4pPr>
            <a:lvl5pPr marL="0" marR="0" lvl="4" indent="0" algn="l" rtl="0">
              <a:spcBef>
                <a:spcPts val="0"/>
              </a:spcBef>
              <a:buNone/>
              <a:defRPr sz="900" b="0" i="0" u="none" strike="noStrike" cap="none">
                <a:solidFill>
                  <a:srgbClr val="A5A5A5"/>
                </a:solidFill>
                <a:latin typeface="Arial"/>
                <a:ea typeface="Arial"/>
                <a:cs typeface="Arial"/>
                <a:sym typeface="Arial"/>
              </a:defRPr>
            </a:lvl5pPr>
            <a:lvl6pPr marL="0" marR="0" lvl="5" indent="0" algn="l" rtl="0">
              <a:spcBef>
                <a:spcPts val="0"/>
              </a:spcBef>
              <a:buNone/>
              <a:defRPr sz="900" b="0" i="0" u="none" strike="noStrike" cap="none">
                <a:solidFill>
                  <a:srgbClr val="A5A5A5"/>
                </a:solidFill>
                <a:latin typeface="Arial"/>
                <a:ea typeface="Arial"/>
                <a:cs typeface="Arial"/>
                <a:sym typeface="Arial"/>
              </a:defRPr>
            </a:lvl6pPr>
            <a:lvl7pPr marL="0" marR="0" lvl="6" indent="0" algn="l" rtl="0">
              <a:spcBef>
                <a:spcPts val="0"/>
              </a:spcBef>
              <a:buNone/>
              <a:defRPr sz="900" b="0" i="0" u="none" strike="noStrike" cap="none">
                <a:solidFill>
                  <a:srgbClr val="A5A5A5"/>
                </a:solidFill>
                <a:latin typeface="Arial"/>
                <a:ea typeface="Arial"/>
                <a:cs typeface="Arial"/>
                <a:sym typeface="Arial"/>
              </a:defRPr>
            </a:lvl7pPr>
            <a:lvl8pPr marL="0" marR="0" lvl="7" indent="0" algn="l" rtl="0">
              <a:spcBef>
                <a:spcPts val="0"/>
              </a:spcBef>
              <a:buNone/>
              <a:defRPr sz="900" b="0" i="0" u="none" strike="noStrike" cap="none">
                <a:solidFill>
                  <a:srgbClr val="A5A5A5"/>
                </a:solidFill>
                <a:latin typeface="Arial"/>
                <a:ea typeface="Arial"/>
                <a:cs typeface="Arial"/>
                <a:sym typeface="Arial"/>
              </a:defRPr>
            </a:lvl8pPr>
            <a:lvl9pPr marL="0" marR="0" lvl="8" indent="0" algn="l" rtl="0">
              <a:spcBef>
                <a:spcPts val="0"/>
              </a:spcBef>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180" name="Google Shape;180;p16"/>
          <p:cNvGrpSpPr/>
          <p:nvPr/>
        </p:nvGrpSpPr>
        <p:grpSpPr>
          <a:xfrm>
            <a:off x="-1111575" y="625800"/>
            <a:ext cx="10255600" cy="4046475"/>
            <a:chOff x="-1025975" y="702413"/>
            <a:chExt cx="10255600" cy="3886730"/>
          </a:xfrm>
        </p:grpSpPr>
        <p:sp>
          <p:nvSpPr>
            <p:cNvPr id="181" name="Google Shape;181;p16"/>
            <p:cNvSpPr/>
            <p:nvPr/>
          </p:nvSpPr>
          <p:spPr>
            <a:xfrm>
              <a:off x="-1025975" y="702413"/>
              <a:ext cx="7626600" cy="3882600"/>
            </a:xfrm>
            <a:prstGeom prst="chevron">
              <a:avLst>
                <a:gd name="adj" fmla="val 16336"/>
              </a:avLst>
            </a:prstGeom>
            <a:solidFill>
              <a:srgbClr val="1AB9A5">
                <a:alpha val="1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6094925" y="706544"/>
              <a:ext cx="3134700" cy="3882600"/>
            </a:xfrm>
            <a:prstGeom prst="chevron">
              <a:avLst>
                <a:gd name="adj" fmla="val 20419"/>
              </a:avLst>
            </a:prstGeom>
            <a:solidFill>
              <a:srgbClr val="E5F1FA">
                <a:alpha val="4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6"/>
          <p:cNvSpPr/>
          <p:nvPr/>
        </p:nvSpPr>
        <p:spPr>
          <a:xfrm>
            <a:off x="-1252906" y="627675"/>
            <a:ext cx="1215300" cy="40542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740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xfrm>
            <a:off x="398964" y="304800"/>
            <a:ext cx="8346000" cy="666600"/>
          </a:xfrm>
          <a:prstGeom prst="rect">
            <a:avLst/>
          </a:prstGeom>
          <a:noFill/>
          <a:ln>
            <a:noFill/>
          </a:ln>
        </p:spPr>
        <p:txBody>
          <a:bodyPr spcFirstLastPara="1" wrap="square" lIns="91425" tIns="91425" rIns="91425" bIns="91425" anchor="b" anchorCtr="0"/>
          <a:lstStyle>
            <a:lvl1pPr marL="0" marR="0" lvl="0"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1pPr>
            <a:lvl2pPr marL="0" marR="0" lvl="1"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L="0" marR="0" lvl="2"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L="0" marR="0" lvl="3"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L="0" marR="0" lvl="4"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L="342900" marR="0" lvl="5"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L="685800" marR="0" lvl="6"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L="1028700" marR="0" lvl="7"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L="1371600" marR="0" lvl="8"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36792068"/>
      </p:ext>
    </p:extLst>
  </p:cSld>
  <p:clrMapOvr>
    <a:masterClrMapping/>
  </p:clrMapOvr>
  <p:transition spd="med">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6"/>
        <p:cNvGrpSpPr/>
        <p:nvPr/>
      </p:nvGrpSpPr>
      <p:grpSpPr>
        <a:xfrm>
          <a:off x="0" y="0"/>
          <a:ext cx="0" cy="0"/>
          <a:chOff x="0" y="0"/>
          <a:chExt cx="0" cy="0"/>
        </a:xfrm>
      </p:grpSpPr>
      <p:sp>
        <p:nvSpPr>
          <p:cNvPr id="187" name="Google Shape;187;p18"/>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88" name="Google Shape;188;p18"/>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89" name="Google Shape;189;p18"/>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18"/>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extLst>
      <p:ext uri="{BB962C8B-B14F-4D97-AF65-F5344CB8AC3E}">
        <p14:creationId xmlns:p14="http://schemas.microsoft.com/office/powerpoint/2010/main" val="3376367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91"/>
        <p:cNvGrpSpPr/>
        <p:nvPr/>
      </p:nvGrpSpPr>
      <p:grpSpPr>
        <a:xfrm>
          <a:off x="0" y="0"/>
          <a:ext cx="0" cy="0"/>
          <a:chOff x="0" y="0"/>
          <a:chExt cx="0" cy="0"/>
        </a:xfrm>
      </p:grpSpPr>
      <p:sp>
        <p:nvSpPr>
          <p:cNvPr id="192" name="Google Shape;192;p19"/>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93" name="Google Shape;193;p1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94" name="Google Shape;194;p19"/>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19"/>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96" name="Google Shape;196;p19"/>
          <p:cNvSpPr txBox="1">
            <a:spLocks noGrp="1"/>
          </p:cNvSpPr>
          <p:nvPr>
            <p:ph type="body" idx="2"/>
          </p:nvPr>
        </p:nvSpPr>
        <p:spPr>
          <a:xfrm>
            <a:off x="365759" y="1254125"/>
            <a:ext cx="8412600" cy="3435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300"/>
              </a:spcBef>
              <a:spcAft>
                <a:spcPts val="0"/>
              </a:spcAft>
              <a:buClr>
                <a:srgbClr val="008674"/>
              </a:buClr>
              <a:buSzPts val="2400"/>
              <a:buFont typeface="Noto Sans Symbols"/>
              <a:buChar char="▪"/>
              <a:defRPr sz="2400" b="0" i="0" u="none" strike="noStrike" cap="none">
                <a:solidFill>
                  <a:srgbClr val="595959"/>
                </a:solidFill>
                <a:latin typeface="Arial"/>
                <a:ea typeface="Arial"/>
                <a:cs typeface="Arial"/>
                <a:sym typeface="Arial"/>
              </a:defRPr>
            </a:lvl1pPr>
            <a:lvl2pPr marL="914400" marR="0" lvl="1" indent="-355600" algn="l" rtl="0">
              <a:lnSpc>
                <a:spcPct val="100000"/>
              </a:lnSpc>
              <a:spcBef>
                <a:spcPts val="300"/>
              </a:spcBef>
              <a:spcAft>
                <a:spcPts val="0"/>
              </a:spcAft>
              <a:buClr>
                <a:srgbClr val="008674"/>
              </a:buClr>
              <a:buSzPts val="2000"/>
              <a:buFont typeface="Helvetica Neue"/>
              <a:buChar char="-"/>
              <a:defRPr sz="2000" b="0" i="0" u="none" strike="noStrike" cap="none">
                <a:solidFill>
                  <a:srgbClr val="595959"/>
                </a:solidFill>
                <a:latin typeface="Arial"/>
                <a:ea typeface="Arial"/>
                <a:cs typeface="Arial"/>
                <a:sym typeface="Arial"/>
              </a:defRPr>
            </a:lvl2pPr>
            <a:lvl3pPr marL="1371600" marR="0" lvl="2" indent="-330200" algn="l" rtl="0">
              <a:lnSpc>
                <a:spcPct val="100000"/>
              </a:lnSpc>
              <a:spcBef>
                <a:spcPts val="300"/>
              </a:spcBef>
              <a:spcAft>
                <a:spcPts val="0"/>
              </a:spcAft>
              <a:buClr>
                <a:srgbClr val="008674"/>
              </a:buClr>
              <a:buSzPts val="1600"/>
              <a:buFont typeface="Arial"/>
              <a:buChar char="•"/>
              <a:defRPr sz="1600" b="0" i="0" u="none" strike="noStrike" cap="none">
                <a:solidFill>
                  <a:srgbClr val="595959"/>
                </a:solidFill>
                <a:latin typeface="Arial"/>
                <a:ea typeface="Arial"/>
                <a:cs typeface="Arial"/>
                <a:sym typeface="Arial"/>
              </a:defRPr>
            </a:lvl3pPr>
            <a:lvl4pPr marL="1828800" marR="0" lvl="3" indent="-317500" algn="l" rtl="0">
              <a:lnSpc>
                <a:spcPct val="100000"/>
              </a:lnSpc>
              <a:spcBef>
                <a:spcPts val="300"/>
              </a:spcBef>
              <a:spcAft>
                <a:spcPts val="0"/>
              </a:spcAft>
              <a:buClr>
                <a:srgbClr val="008674"/>
              </a:buClr>
              <a:buSzPts val="1400"/>
              <a:buFont typeface="Helvetica Neue"/>
              <a:buChar char="-"/>
              <a:defRPr sz="1400" b="0" i="0" u="none" strike="noStrike" cap="none">
                <a:solidFill>
                  <a:srgbClr val="595959"/>
                </a:solidFill>
                <a:latin typeface="Arial"/>
                <a:ea typeface="Arial"/>
                <a:cs typeface="Arial"/>
                <a:sym typeface="Arial"/>
              </a:defRPr>
            </a:lvl4pPr>
            <a:lvl5pPr marL="2286000" marR="0" lvl="4" indent="-317500" algn="l" rtl="0">
              <a:lnSpc>
                <a:spcPct val="100000"/>
              </a:lnSpc>
              <a:spcBef>
                <a:spcPts val="300"/>
              </a:spcBef>
              <a:spcAft>
                <a:spcPts val="0"/>
              </a:spcAft>
              <a:buClr>
                <a:srgbClr val="008674"/>
              </a:buClr>
              <a:buSzPts val="1400"/>
              <a:buFont typeface="Arial"/>
              <a:buChar char="•"/>
              <a:defRPr sz="1400" b="0" i="0" u="none" strike="noStrike" cap="none">
                <a:solidFill>
                  <a:srgbClr val="595959"/>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872627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9" name="Google Shape;199;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00" name="Google Shape;200;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01" name="Google Shape;20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48449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202"/>
        <p:cNvGrpSpPr/>
        <p:nvPr/>
      </p:nvGrpSpPr>
      <p:grpSpPr>
        <a:xfrm>
          <a:off x="0" y="0"/>
          <a:ext cx="0" cy="0"/>
          <a:chOff x="0" y="0"/>
          <a:chExt cx="0" cy="0"/>
        </a:xfrm>
      </p:grpSpPr>
      <p:sp>
        <p:nvSpPr>
          <p:cNvPr id="203" name="Google Shape;203;p2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04" name="Google Shape;204;p21"/>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05" name="Google Shape;205;p21"/>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206" name="Google Shape;206;p21"/>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extLst>
      <p:ext uri="{BB962C8B-B14F-4D97-AF65-F5344CB8AC3E}">
        <p14:creationId xmlns:p14="http://schemas.microsoft.com/office/powerpoint/2010/main" val="35985917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ain page - multiple levels 1">
  <p:cSld name="Main page - multiple levels 1">
    <p:spTree>
      <p:nvGrpSpPr>
        <p:cNvPr id="1" name="Shape 207"/>
        <p:cNvGrpSpPr/>
        <p:nvPr/>
      </p:nvGrpSpPr>
      <p:grpSpPr>
        <a:xfrm>
          <a:off x="0" y="0"/>
          <a:ext cx="0" cy="0"/>
          <a:chOff x="0" y="0"/>
          <a:chExt cx="0" cy="0"/>
        </a:xfrm>
      </p:grpSpPr>
      <p:sp>
        <p:nvSpPr>
          <p:cNvPr id="208" name="Google Shape;208;p2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09" name="Google Shape;209;p22"/>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210" name="Google Shape;210;p22"/>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2"/>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8774"/>
              </a:buClr>
              <a:buSzPts val="1400"/>
              <a:buFont typeface="Arial"/>
              <a:buNone/>
              <a:defRPr sz="2800" b="1" i="0" u="none" strike="noStrike" cap="none">
                <a:solidFill>
                  <a:srgbClr val="008774"/>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12" name="Google Shape;212;p22"/>
          <p:cNvSpPr txBox="1">
            <a:spLocks noGrp="1"/>
          </p:cNvSpPr>
          <p:nvPr>
            <p:ph type="body" idx="2"/>
          </p:nvPr>
        </p:nvSpPr>
        <p:spPr>
          <a:xfrm>
            <a:off x="289150" y="1214375"/>
            <a:ext cx="7358700" cy="3231000"/>
          </a:xfrm>
          <a:prstGeom prst="rect">
            <a:avLst/>
          </a:prstGeom>
          <a:noFill/>
          <a:ln>
            <a:noFill/>
          </a:ln>
        </p:spPr>
        <p:txBody>
          <a:bodyPr spcFirstLastPara="1" wrap="square" lIns="91425" tIns="91425" rIns="91425" bIns="91425" anchor="t" anchorCtr="0"/>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3pPr>
            <a:lvl4pPr marL="1828800" marR="0" lvl="3"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4pPr>
            <a:lvl5pPr marL="2286000" marR="0" lvl="4"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5pPr>
            <a:lvl6pPr marL="2743200" marR="0" lvl="5"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6pPr>
            <a:lvl7pPr marL="3200400" marR="0" lvl="6"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7pPr>
            <a:lvl8pPr marL="3657600" marR="0" lvl="7"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8pPr>
            <a:lvl9pPr marL="4114800" marR="0" lvl="8"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213" name="Google Shape;213;p22"/>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Font typeface="Arial"/>
              <a:buNone/>
            </a:pPr>
            <a:r>
              <a:rPr lang="en" sz="650" b="0" i="0" u="none" strike="noStrike" cap="none">
                <a:solidFill>
                  <a:srgbClr val="7F7F7F"/>
                </a:solidFill>
                <a:latin typeface="Arial"/>
                <a:ea typeface="Arial"/>
                <a:cs typeface="Arial"/>
                <a:sym typeface="Arial"/>
              </a:rPr>
              <a:t>© 201</a:t>
            </a:r>
            <a:r>
              <a:rPr lang="en" sz="650">
                <a:solidFill>
                  <a:srgbClr val="7F7F7F"/>
                </a:solidFill>
              </a:rPr>
              <a:t>7</a:t>
            </a:r>
            <a:r>
              <a:rPr lang="en" sz="650" b="0" i="0" u="none" strike="noStrike" cap="none">
                <a:solidFill>
                  <a:srgbClr val="7F7F7F"/>
                </a:solidFill>
                <a:latin typeface="Arial"/>
                <a:ea typeface="Arial"/>
                <a:cs typeface="Arial"/>
                <a:sym typeface="Arial"/>
              </a:rPr>
              <a:t> Pivotal Software, Inc.  All rights reserved.</a:t>
            </a:r>
            <a:endParaRPr/>
          </a:p>
        </p:txBody>
      </p:sp>
    </p:spTree>
    <p:extLst>
      <p:ext uri="{BB962C8B-B14F-4D97-AF65-F5344CB8AC3E}">
        <p14:creationId xmlns:p14="http://schemas.microsoft.com/office/powerpoint/2010/main" val="28143722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214"/>
        <p:cNvGrpSpPr/>
        <p:nvPr/>
      </p:nvGrpSpPr>
      <p:grpSpPr>
        <a:xfrm>
          <a:off x="0" y="0"/>
          <a:ext cx="0" cy="0"/>
          <a:chOff x="0" y="0"/>
          <a:chExt cx="0" cy="0"/>
        </a:xfrm>
      </p:grpSpPr>
      <p:pic>
        <p:nvPicPr>
          <p:cNvPr id="215" name="Google Shape;215;p23" descr="IMG_0276.jpg"/>
          <p:cNvPicPr preferRelativeResize="0"/>
          <p:nvPr/>
        </p:nvPicPr>
        <p:blipFill rotWithShape="1">
          <a:blip r:embed="rId2">
            <a:alphaModFix/>
          </a:blip>
          <a:srcRect l="-1871" t="8284" r="9671" b="8284"/>
          <a:stretch/>
        </p:blipFill>
        <p:spPr>
          <a:xfrm>
            <a:off x="614425" y="0"/>
            <a:ext cx="8529600" cy="5141443"/>
          </a:xfrm>
          <a:prstGeom prst="rect">
            <a:avLst/>
          </a:prstGeom>
          <a:noFill/>
          <a:ln>
            <a:noFill/>
          </a:ln>
        </p:spPr>
      </p:pic>
      <p:sp>
        <p:nvSpPr>
          <p:cNvPr id="216" name="Google Shape;216;p23"/>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17" name="Google Shape;217;p2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18" name="Google Shape;218;p23"/>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19" name="Google Shape;219;p2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a:p>
          <a:p>
            <a:pPr marL="0" marR="0" lvl="0" indent="0" algn="l" rtl="0">
              <a:lnSpc>
                <a:spcPct val="100000"/>
              </a:lnSpc>
              <a:spcBef>
                <a:spcPts val="0"/>
              </a:spcBef>
              <a:spcAft>
                <a:spcPts val="0"/>
              </a:spcAft>
              <a:buClr>
                <a:srgbClr val="000000"/>
              </a:buClr>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20" name="Google Shape;220;p23"/>
          <p:cNvGrpSpPr/>
          <p:nvPr/>
        </p:nvGrpSpPr>
        <p:grpSpPr>
          <a:xfrm>
            <a:off x="634506" y="819390"/>
            <a:ext cx="1337022" cy="313204"/>
            <a:chOff x="1841475" y="2392725"/>
            <a:chExt cx="3928950" cy="920375"/>
          </a:xfrm>
        </p:grpSpPr>
        <p:sp>
          <p:nvSpPr>
            <p:cNvPr id="221" name="Google Shape;221;p23"/>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3"/>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3"/>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3"/>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3"/>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3"/>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3"/>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3"/>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29" name="Google Shape;229;p23"/>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L="0" marR="0" lvl="0" indent="0" algn="l" rtl="0">
              <a:lnSpc>
                <a:spcPct val="110000"/>
              </a:lnSpc>
              <a:spcBef>
                <a:spcPts val="0"/>
              </a:spcBef>
              <a:spcAft>
                <a:spcPts val="0"/>
              </a:spcAft>
              <a:buClr>
                <a:srgbClr val="FFFFFF"/>
              </a:buClr>
              <a:buSzPts val="1400"/>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42665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 – Blank 1">
  <p:cSld name="A – Blank 1">
    <p:spTree>
      <p:nvGrpSpPr>
        <p:cNvPr id="1" name="Shape 230"/>
        <p:cNvGrpSpPr/>
        <p:nvPr/>
      </p:nvGrpSpPr>
      <p:grpSpPr>
        <a:xfrm>
          <a:off x="0" y="0"/>
          <a:ext cx="0" cy="0"/>
          <a:chOff x="0" y="0"/>
          <a:chExt cx="0" cy="0"/>
        </a:xfrm>
      </p:grpSpPr>
    </p:spTree>
    <p:extLst>
      <p:ext uri="{BB962C8B-B14F-4D97-AF65-F5344CB8AC3E}">
        <p14:creationId xmlns:p14="http://schemas.microsoft.com/office/powerpoint/2010/main" val="153226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231"/>
        <p:cNvGrpSpPr/>
        <p:nvPr/>
      </p:nvGrpSpPr>
      <p:grpSpPr>
        <a:xfrm>
          <a:off x="0" y="0"/>
          <a:ext cx="0" cy="0"/>
          <a:chOff x="0" y="0"/>
          <a:chExt cx="0" cy="0"/>
        </a:xfrm>
      </p:grpSpPr>
      <p:sp>
        <p:nvSpPr>
          <p:cNvPr id="232" name="Google Shape;232;p25"/>
          <p:cNvSpPr/>
          <p:nvPr/>
        </p:nvSpPr>
        <p:spPr>
          <a:xfrm>
            <a:off x="4572000" y="0"/>
            <a:ext cx="45720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33" name="Google Shape;233;p25" descr="Pivotal_White.png"/>
          <p:cNvPicPr preferRelativeResize="0"/>
          <p:nvPr/>
        </p:nvPicPr>
        <p:blipFill rotWithShape="1">
          <a:blip r:embed="rId2">
            <a:alphaModFix/>
          </a:blip>
          <a:srcRect/>
          <a:stretch/>
        </p:blipFill>
        <p:spPr>
          <a:xfrm>
            <a:off x="8286415" y="4854091"/>
            <a:ext cx="711616" cy="173697"/>
          </a:xfrm>
          <a:prstGeom prst="rect">
            <a:avLst/>
          </a:prstGeom>
          <a:noFill/>
          <a:ln>
            <a:noFill/>
          </a:ln>
        </p:spPr>
      </p:pic>
      <p:sp>
        <p:nvSpPr>
          <p:cNvPr id="234" name="Google Shape;234;p25"/>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3533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 – Split w/ Image 1">
  <p:cSld name="5 – Split w/ Image 1">
    <p:spTree>
      <p:nvGrpSpPr>
        <p:cNvPr id="1" name="Shape 235"/>
        <p:cNvGrpSpPr/>
        <p:nvPr/>
      </p:nvGrpSpPr>
      <p:grpSpPr>
        <a:xfrm>
          <a:off x="0" y="0"/>
          <a:ext cx="0" cy="0"/>
          <a:chOff x="0" y="0"/>
          <a:chExt cx="0" cy="0"/>
        </a:xfrm>
      </p:grpSpPr>
      <p:sp>
        <p:nvSpPr>
          <p:cNvPr id="236" name="Google Shape;236;p26"/>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a:p>
        </p:txBody>
      </p:sp>
      <p:cxnSp>
        <p:nvCxnSpPr>
          <p:cNvPr id="237" name="Google Shape;237;p26"/>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238" name="Google Shape;238;p26"/>
          <p:cNvGrpSpPr/>
          <p:nvPr/>
        </p:nvGrpSpPr>
        <p:grpSpPr>
          <a:xfrm>
            <a:off x="287524" y="4854556"/>
            <a:ext cx="634918" cy="148733"/>
            <a:chOff x="1841475" y="2392725"/>
            <a:chExt cx="3928950" cy="920375"/>
          </a:xfrm>
        </p:grpSpPr>
        <p:sp>
          <p:nvSpPr>
            <p:cNvPr id="239" name="Google Shape;239;p26"/>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6"/>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6"/>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6"/>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6"/>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6"/>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6"/>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6"/>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p26"/>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8" name="Google Shape;248;p2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59725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51" name="Google Shape;251;p27"/>
          <p:cNvGrpSpPr/>
          <p:nvPr/>
        </p:nvGrpSpPr>
        <p:grpSpPr>
          <a:xfrm>
            <a:off x="287524" y="4854556"/>
            <a:ext cx="634918" cy="148733"/>
            <a:chOff x="1841475" y="2392725"/>
            <a:chExt cx="3928950" cy="920375"/>
          </a:xfrm>
        </p:grpSpPr>
        <p:sp>
          <p:nvSpPr>
            <p:cNvPr id="252" name="Google Shape;252;p27"/>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7"/>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7"/>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7"/>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7"/>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7"/>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7"/>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7"/>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60" name="Google Shape;260;p27"/>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1806613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 – Sidebar 1">
  <p:cSld name="4 – Sidebar 1">
    <p:spTree>
      <p:nvGrpSpPr>
        <p:cNvPr id="1" name="Shape 261"/>
        <p:cNvGrpSpPr/>
        <p:nvPr/>
      </p:nvGrpSpPr>
      <p:grpSpPr>
        <a:xfrm>
          <a:off x="0" y="0"/>
          <a:ext cx="0" cy="0"/>
          <a:chOff x="0" y="0"/>
          <a:chExt cx="0" cy="0"/>
        </a:xfrm>
      </p:grpSpPr>
      <p:cxnSp>
        <p:nvCxnSpPr>
          <p:cNvPr id="262" name="Google Shape;262;p2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63" name="Google Shape;263;p2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64" name="Google Shape;264;p28"/>
          <p:cNvGrpSpPr/>
          <p:nvPr/>
        </p:nvGrpSpPr>
        <p:grpSpPr>
          <a:xfrm>
            <a:off x="287524" y="4854556"/>
            <a:ext cx="634918" cy="148733"/>
            <a:chOff x="1841475" y="2392725"/>
            <a:chExt cx="3928950" cy="920375"/>
          </a:xfrm>
        </p:grpSpPr>
        <p:sp>
          <p:nvSpPr>
            <p:cNvPr id="265" name="Google Shape;265;p28"/>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8"/>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8"/>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8"/>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8"/>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8"/>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8"/>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8"/>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273" name="Google Shape;273;p28"/>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274" name="Google Shape;274;p28"/>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275" name="Google Shape;275;p28"/>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1159222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276"/>
        <p:cNvGrpSpPr/>
        <p:nvPr/>
      </p:nvGrpSpPr>
      <p:grpSpPr>
        <a:xfrm>
          <a:off x="0" y="0"/>
          <a:ext cx="0" cy="0"/>
          <a:chOff x="0" y="0"/>
          <a:chExt cx="0" cy="0"/>
        </a:xfrm>
      </p:grpSpPr>
      <p:sp>
        <p:nvSpPr>
          <p:cNvPr id="277" name="Google Shape;277;p29"/>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14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78" name="Google Shape;278;p29"/>
          <p:cNvGrpSpPr/>
          <p:nvPr/>
        </p:nvGrpSpPr>
        <p:grpSpPr>
          <a:xfrm>
            <a:off x="287524" y="4854556"/>
            <a:ext cx="634918" cy="148733"/>
            <a:chOff x="1841475" y="2392725"/>
            <a:chExt cx="3928950" cy="920375"/>
          </a:xfrm>
        </p:grpSpPr>
        <p:sp>
          <p:nvSpPr>
            <p:cNvPr id="279" name="Google Shape;279;p29"/>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9"/>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9"/>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9"/>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9"/>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9"/>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9"/>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9"/>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287" name="Google Shape;287;p29"/>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288" name="Google Shape;288;p29"/>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marL="0" marR="0" lvl="0" indent="0" algn="ctr" rtl="0">
              <a:lnSpc>
                <a:spcPct val="110000"/>
              </a:lnSpc>
              <a:spcBef>
                <a:spcPts val="0"/>
              </a:spcBef>
              <a:spcAft>
                <a:spcPts val="0"/>
              </a:spcAft>
              <a:buClr>
                <a:srgbClr val="FFFFFF"/>
              </a:buClr>
              <a:buSzPts val="1400"/>
              <a:buFont typeface="Proxima Nova"/>
              <a:buNone/>
              <a:defRPr sz="12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029388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 – Design Grid 1">
  <p:cSld name="B – Design Grid 1">
    <p:spTree>
      <p:nvGrpSpPr>
        <p:cNvPr id="1" name="Shape 289"/>
        <p:cNvGrpSpPr/>
        <p:nvPr/>
      </p:nvGrpSpPr>
      <p:grpSpPr>
        <a:xfrm>
          <a:off x="0" y="0"/>
          <a:ext cx="0" cy="0"/>
          <a:chOff x="0" y="0"/>
          <a:chExt cx="0" cy="0"/>
        </a:xfrm>
      </p:grpSpPr>
      <p:pic>
        <p:nvPicPr>
          <p:cNvPr id="290" name="Google Shape;290;p30"/>
          <p:cNvPicPr preferRelativeResize="0"/>
          <p:nvPr/>
        </p:nvPicPr>
        <p:blipFill rotWithShape="1">
          <a:blip r:embed="rId2">
            <a:alphaModFix/>
          </a:blip>
          <a:srcRect/>
          <a:stretch/>
        </p:blipFill>
        <p:spPr>
          <a:xfrm>
            <a:off x="0" y="0"/>
            <a:ext cx="9144000" cy="5122487"/>
          </a:xfrm>
          <a:prstGeom prst="rect">
            <a:avLst/>
          </a:prstGeom>
          <a:noFill/>
          <a:ln>
            <a:noFill/>
          </a:ln>
        </p:spPr>
      </p:pic>
      <p:sp>
        <p:nvSpPr>
          <p:cNvPr id="291" name="Google Shape;291;p3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92" name="Google Shape;292;p30"/>
          <p:cNvGrpSpPr/>
          <p:nvPr/>
        </p:nvGrpSpPr>
        <p:grpSpPr>
          <a:xfrm>
            <a:off x="287524" y="4854556"/>
            <a:ext cx="634918" cy="148733"/>
            <a:chOff x="1841475" y="2392725"/>
            <a:chExt cx="3928950" cy="920375"/>
          </a:xfrm>
        </p:grpSpPr>
        <p:sp>
          <p:nvSpPr>
            <p:cNvPr id="293" name="Google Shape;293;p30"/>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0"/>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0"/>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0"/>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0"/>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0"/>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0"/>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0"/>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117055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301"/>
        <p:cNvGrpSpPr/>
        <p:nvPr/>
      </p:nvGrpSpPr>
      <p:grpSpPr>
        <a:xfrm>
          <a:off x="0" y="0"/>
          <a:ext cx="0" cy="0"/>
          <a:chOff x="0" y="0"/>
          <a:chExt cx="0" cy="0"/>
        </a:xfrm>
      </p:grpSpPr>
      <p:sp>
        <p:nvSpPr>
          <p:cNvPr id="302" name="Google Shape;302;p31"/>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303" name="Google Shape;303;p3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897830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_Main Page">
  <p:cSld name="2_Main Page">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6172200" y="149918"/>
            <a:ext cx="2919000" cy="47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8774"/>
              </a:buClr>
              <a:buSzPts val="1400"/>
              <a:buFont typeface="Arial"/>
              <a:buNone/>
              <a:defRPr sz="2400" b="1" i="0" u="none" strike="noStrike" cap="none">
                <a:solidFill>
                  <a:srgbClr val="008774"/>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306" name="Google Shape;306;p32"/>
          <p:cNvSpPr txBox="1">
            <a:spLocks noGrp="1"/>
          </p:cNvSpPr>
          <p:nvPr>
            <p:ph type="body" idx="1"/>
          </p:nvPr>
        </p:nvSpPr>
        <p:spPr>
          <a:xfrm>
            <a:off x="6172572" y="624363"/>
            <a:ext cx="29187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7" name="Google Shape;307;p3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8" name="Google Shape;308;p32"/>
          <p:cNvSpPr>
            <a:spLocks noGrp="1"/>
          </p:cNvSpPr>
          <p:nvPr>
            <p:ph type="pic" idx="2"/>
          </p:nvPr>
        </p:nvSpPr>
        <p:spPr>
          <a:xfrm>
            <a:off x="0" y="-2286"/>
            <a:ext cx="6099000" cy="5148000"/>
          </a:xfrm>
          <a:prstGeom prst="rect">
            <a:avLst/>
          </a:prstGeom>
          <a:solidFill>
            <a:srgbClr val="383838"/>
          </a:solid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32"/>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665765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310"/>
        <p:cNvGrpSpPr/>
        <p:nvPr/>
      </p:nvGrpSpPr>
      <p:grpSpPr>
        <a:xfrm>
          <a:off x="0" y="0"/>
          <a:ext cx="0" cy="0"/>
          <a:chOff x="0" y="0"/>
          <a:chExt cx="0" cy="0"/>
        </a:xfrm>
      </p:grpSpPr>
      <p:sp>
        <p:nvSpPr>
          <p:cNvPr id="311" name="Google Shape;311;p33"/>
          <p:cNvSpPr/>
          <p:nvPr/>
        </p:nvSpPr>
        <p:spPr>
          <a:xfrm>
            <a:off x="0" y="0"/>
            <a:ext cx="9144000" cy="5143500"/>
          </a:xfrm>
          <a:prstGeom prst="rect">
            <a:avLst/>
          </a:prstGeom>
          <a:solidFill>
            <a:schemeClr val="lt2"/>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2" name="Google Shape;312;p33"/>
          <p:cNvSpPr txBox="1">
            <a:spLocks noGrp="1"/>
          </p:cNvSpPr>
          <p:nvPr>
            <p:ph type="title"/>
          </p:nvPr>
        </p:nvSpPr>
        <p:spPr>
          <a:xfrm>
            <a:off x="0" y="373780"/>
            <a:ext cx="9144000" cy="3006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313" name="Google Shape;313;p33"/>
          <p:cNvSpPr txBox="1">
            <a:spLocks noGrp="1"/>
          </p:cNvSpPr>
          <p:nvPr>
            <p:ph type="body" idx="1"/>
          </p:nvPr>
        </p:nvSpPr>
        <p:spPr>
          <a:xfrm>
            <a:off x="1042147" y="1770529"/>
            <a:ext cx="7059600" cy="1377600"/>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14" name="Google Shape;314;p33" descr="Pattern1.png"/>
          <p:cNvPicPr preferRelativeResize="0"/>
          <p:nvPr/>
        </p:nvPicPr>
        <p:blipFill rotWithShape="1">
          <a:blip r:embed="rId2">
            <a:alphaModFix/>
          </a:blip>
          <a:srcRect/>
          <a:stretch/>
        </p:blipFill>
        <p:spPr>
          <a:xfrm>
            <a:off x="0" y="0"/>
            <a:ext cx="9144000" cy="5138357"/>
          </a:xfrm>
          <a:prstGeom prst="rect">
            <a:avLst/>
          </a:prstGeom>
          <a:noFill/>
          <a:ln>
            <a:noFill/>
          </a:ln>
        </p:spPr>
      </p:pic>
    </p:spTree>
    <p:extLst>
      <p:ext uri="{BB962C8B-B14F-4D97-AF65-F5344CB8AC3E}">
        <p14:creationId xmlns:p14="http://schemas.microsoft.com/office/powerpoint/2010/main" val="41863806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315"/>
        <p:cNvGrpSpPr/>
        <p:nvPr/>
      </p:nvGrpSpPr>
      <p:grpSpPr>
        <a:xfrm>
          <a:off x="0" y="0"/>
          <a:ext cx="0" cy="0"/>
          <a:chOff x="0" y="0"/>
          <a:chExt cx="0" cy="0"/>
        </a:xfrm>
      </p:grpSpPr>
      <p:sp>
        <p:nvSpPr>
          <p:cNvPr id="316" name="Google Shape;316;p34"/>
          <p:cNvSpPr txBox="1">
            <a:spLocks noGrp="1"/>
          </p:cNvSpPr>
          <p:nvPr>
            <p:ph type="title"/>
          </p:nvPr>
        </p:nvSpPr>
        <p:spPr>
          <a:xfrm>
            <a:off x="113722" y="149918"/>
            <a:ext cx="8796900" cy="47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8774"/>
              </a:buClr>
              <a:buSzPts val="1400"/>
              <a:buFont typeface="Arial"/>
              <a:buNone/>
              <a:defRPr sz="2800" b="1" i="0" u="none" strike="noStrike" cap="none">
                <a:solidFill>
                  <a:srgbClr val="008774"/>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317" name="Google Shape;317;p34"/>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318" name="Google Shape;318;p34"/>
          <p:cNvSpPr txBox="1">
            <a:spLocks noGrp="1"/>
          </p:cNvSpPr>
          <p:nvPr>
            <p:ph type="body" idx="1"/>
          </p:nvPr>
        </p:nvSpPr>
        <p:spPr>
          <a:xfrm>
            <a:off x="114300" y="624363"/>
            <a:ext cx="87963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83DA"/>
              </a:buClr>
              <a:buSzPts val="1400"/>
              <a:buFont typeface="Arial"/>
              <a:buNone/>
              <a:defRPr sz="1800" b="0" i="0" u="none" strike="noStrike" cap="none">
                <a:solidFill>
                  <a:srgbClr val="0083DA"/>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34"/>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868751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320"/>
        <p:cNvGrpSpPr/>
        <p:nvPr/>
      </p:nvGrpSpPr>
      <p:grpSpPr>
        <a:xfrm>
          <a:off x="0" y="0"/>
          <a:ext cx="0" cy="0"/>
          <a:chOff x="0" y="0"/>
          <a:chExt cx="0" cy="0"/>
        </a:xfrm>
      </p:grpSpPr>
      <p:pic>
        <p:nvPicPr>
          <p:cNvPr id="321" name="Google Shape;321;p35"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322" name="Google Shape;322;p35"/>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extLst>
      <p:ext uri="{BB962C8B-B14F-4D97-AF65-F5344CB8AC3E}">
        <p14:creationId xmlns:p14="http://schemas.microsoft.com/office/powerpoint/2010/main" val="1380218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983179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6184676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extLst>
      <p:ext uri="{BB962C8B-B14F-4D97-AF65-F5344CB8AC3E}">
        <p14:creationId xmlns:p14="http://schemas.microsoft.com/office/powerpoint/2010/main" val="6291273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15370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5180745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0761804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8602422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14437415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0291276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14135076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01754008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3160363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23854582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defRPr sz="3600">
                <a:solidFill>
                  <a:schemeClr val="bg1"/>
                </a:solidFill>
              </a:defRPr>
            </a:lvl1pPr>
          </a:lstStyle>
          <a:p>
            <a:r>
              <a:rPr lang="en-US" dirty="0"/>
              <a:t>Click to edit Master title style</a:t>
            </a:r>
          </a:p>
        </p:txBody>
      </p:sp>
      <p:sp>
        <p:nvSpPr>
          <p:cNvPr id="12" name="Text Placeholder 11"/>
          <p:cNvSpPr>
            <a:spLocks noGrp="1"/>
          </p:cNvSpPr>
          <p:nvPr>
            <p:ph type="body" sz="quarter" idx="10"/>
          </p:nvPr>
        </p:nvSpPr>
        <p:spPr>
          <a:xfrm>
            <a:off x="1117709" y="998561"/>
            <a:ext cx="5828553" cy="481696"/>
          </a:xfrm>
          <a:prstGeom prst="rect">
            <a:avLst/>
          </a:prstGeom>
        </p:spPr>
        <p:txBody>
          <a:bodyPr>
            <a:normAutofit/>
          </a:bodyPr>
          <a:lstStyle>
            <a:lvl1pPr marL="0" indent="0">
              <a:buNone/>
              <a:defRPr sz="2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1179999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lgn="ctr">
              <a:defRPr sz="3600">
                <a:solidFill>
                  <a:schemeClr val="bg1"/>
                </a:solidFill>
              </a:defRPr>
            </a:lvl1pPr>
          </a:lstStyle>
          <a:p>
            <a:r>
              <a:rPr lang="en-US" dirty="0"/>
              <a:t>Click to edit Master title style</a:t>
            </a:r>
          </a:p>
        </p:txBody>
      </p:sp>
      <p:sp>
        <p:nvSpPr>
          <p:cNvPr id="12" name="Text Placeholder 11"/>
          <p:cNvSpPr>
            <a:spLocks noGrp="1"/>
          </p:cNvSpPr>
          <p:nvPr>
            <p:ph type="body" sz="quarter" idx="10"/>
          </p:nvPr>
        </p:nvSpPr>
        <p:spPr>
          <a:xfrm>
            <a:off x="1677241" y="998561"/>
            <a:ext cx="5828553" cy="481696"/>
          </a:xfrm>
          <a:prstGeom prst="rect">
            <a:avLst/>
          </a:prstGeom>
        </p:spPr>
        <p:txBody>
          <a:bodyPr>
            <a:normAutofit/>
          </a:bodyPr>
          <a:lstStyle>
            <a:lvl1pPr marL="0" indent="0" algn="ctr">
              <a:buNone/>
              <a:defRPr sz="2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5514593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a:solidFill>
                  <a:prstClr val="white">
                    <a:lumMod val="50000"/>
                  </a:prstClr>
                </a:solidFill>
                <a:ea typeface="+mn-ea"/>
              </a:rPr>
              <a:t>© Copyright 2015 Pivotal. All rights reserved.</a:t>
            </a: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9820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075755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6640388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extLst>
      <p:ext uri="{BB962C8B-B14F-4D97-AF65-F5344CB8AC3E}">
        <p14:creationId xmlns:p14="http://schemas.microsoft.com/office/powerpoint/2010/main" val="19169420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30200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41618309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6849069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3188901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2338799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8381404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6836006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14943064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386512386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352526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24309264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51049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defRPr sz="3600">
                <a:solidFill>
                  <a:schemeClr val="bg1"/>
                </a:solidFill>
              </a:defRPr>
            </a:lvl1pPr>
          </a:lstStyle>
          <a:p>
            <a:r>
              <a:rPr lang="en-US" dirty="0"/>
              <a:t>Click to edit Master title style</a:t>
            </a:r>
          </a:p>
        </p:txBody>
      </p:sp>
      <p:sp>
        <p:nvSpPr>
          <p:cNvPr id="12" name="Text Placeholder 11"/>
          <p:cNvSpPr>
            <a:spLocks noGrp="1"/>
          </p:cNvSpPr>
          <p:nvPr>
            <p:ph type="body" sz="quarter" idx="10"/>
          </p:nvPr>
        </p:nvSpPr>
        <p:spPr>
          <a:xfrm>
            <a:off x="1117709" y="998561"/>
            <a:ext cx="5828553" cy="481696"/>
          </a:xfrm>
          <a:prstGeom prst="rect">
            <a:avLst/>
          </a:prstGeom>
        </p:spPr>
        <p:txBody>
          <a:bodyPr>
            <a:normAutofit/>
          </a:bodyPr>
          <a:lstStyle>
            <a:lvl1pPr marL="0" indent="0">
              <a:buNone/>
              <a:defRPr sz="2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4145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5.png"/><Relationship Id="rId5" Type="http://schemas.openxmlformats.org/officeDocument/2006/relationships/slideLayout" Target="../slideLayouts/slideLayout21.xml"/><Relationship Id="rId10"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theme" Target="../theme/theme3.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1.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image" Target="../media/image1.png"/><Relationship Id="rId2" Type="http://schemas.openxmlformats.org/officeDocument/2006/relationships/slideLayout" Target="../slideLayouts/slideLayout77.xml"/><Relationship Id="rId16" Type="http://schemas.openxmlformats.org/officeDocument/2006/relationships/theme" Target="../theme/theme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8">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8" r:id="rId5"/>
    <p:sldLayoutId id="2147483659" r:id="rId6"/>
    <p:sldLayoutId id="2147483662" r:id="rId7"/>
    <p:sldLayoutId id="2147483683" r:id="rId8"/>
    <p:sldLayoutId id="2147483684" r:id="rId9"/>
    <p:sldLayoutId id="2147483688" r:id="rId10"/>
    <p:sldLayoutId id="2147483695" r:id="rId11"/>
    <p:sldLayoutId id="2147483696" r:id="rId12"/>
    <p:sldLayoutId id="2147483697" r:id="rId13"/>
    <p:sldLayoutId id="2147483698" r:id="rId14"/>
    <p:sldLayoutId id="2147483703" r:id="rId15"/>
    <p:sldLayoutId id="2147483756"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1">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70" r:id="rId4"/>
    <p:sldLayoutId id="2147483671" r:id="rId5"/>
    <p:sldLayoutId id="2147483672" r:id="rId6"/>
    <p:sldLayoutId id="2147483673" r:id="rId7"/>
    <p:sldLayoutId id="2147483674" r:id="rId8"/>
    <p:sldLayoutId id="2147483675"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742612331"/>
      </p:ext>
    </p:extLst>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8">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1850404680"/>
      </p:ext>
    </p:extLst>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1587548725"/>
      </p:ext>
    </p:extLst>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8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8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7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25.xml"/><Relationship Id="rId16" Type="http://schemas.openxmlformats.org/officeDocument/2006/relationships/image" Target="../media/image59.png"/><Relationship Id="rId20" Type="http://schemas.openxmlformats.org/officeDocument/2006/relationships/image" Target="../media/image63.jpeg"/><Relationship Id="rId1" Type="http://schemas.openxmlformats.org/officeDocument/2006/relationships/slideLayout" Target="../slideLayouts/slideLayout10.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6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66.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3" Type="http://schemas.openxmlformats.org/officeDocument/2006/relationships/image" Target="../media/image71.png"/><Relationship Id="rId7" Type="http://schemas.openxmlformats.org/officeDocument/2006/relationships/image" Target="../media/image84.png"/><Relationship Id="rId12" Type="http://schemas.openxmlformats.org/officeDocument/2006/relationships/image" Target="../media/image76.png"/><Relationship Id="rId2" Type="http://schemas.openxmlformats.org/officeDocument/2006/relationships/image" Target="../media/image68.png"/><Relationship Id="rId1" Type="http://schemas.openxmlformats.org/officeDocument/2006/relationships/slideLayout" Target="../slideLayouts/slideLayout6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5.png"/><Relationship Id="rId1" Type="http://schemas.openxmlformats.org/officeDocument/2006/relationships/slideLayout" Target="../slideLayouts/slideLayout66.xm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75.png"/><Relationship Id="rId1" Type="http://schemas.openxmlformats.org/officeDocument/2006/relationships/slideLayout" Target="../slideLayouts/slideLayout6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7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74.xm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3.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71.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3" Type="http://schemas.openxmlformats.org/officeDocument/2006/relationships/image" Target="../media/image104.gif-c200"/><Relationship Id="rId2" Type="http://schemas.openxmlformats.org/officeDocument/2006/relationships/notesSlide" Target="../notesSlides/notesSlide36.xml"/><Relationship Id="rId1" Type="http://schemas.openxmlformats.org/officeDocument/2006/relationships/slideLayout" Target="../slideLayouts/slideLayout70.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4.gif-c200"/><Relationship Id="rId2" Type="http://schemas.openxmlformats.org/officeDocument/2006/relationships/image" Target="../media/image105.png"/><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jpeg"/><Relationship Id="rId2" Type="http://schemas.openxmlformats.org/officeDocument/2006/relationships/image" Target="../media/image115.png"/><Relationship Id="rId1" Type="http://schemas.openxmlformats.org/officeDocument/2006/relationships/slideLayout" Target="../slideLayouts/slideLayout25.xml"/><Relationship Id="rId6" Type="http://schemas.openxmlformats.org/officeDocument/2006/relationships/image" Target="../media/image119.jpe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github.com/cloudfoundry-community/cf-docs-contrib/wiki/Buildpacks" TargetMode="Externa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98"/>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1.0</a:t>
            </a:r>
            <a:endParaRPr/>
          </a:p>
          <a:p>
            <a:pPr marL="0" lvl="0" indent="0" algn="l" rtl="0">
              <a:spcBef>
                <a:spcPts val="0"/>
              </a:spcBef>
              <a:spcAft>
                <a:spcPts val="0"/>
              </a:spcAft>
              <a:buNone/>
            </a:pPr>
            <a:r>
              <a:rPr lang="en"/>
              <a:t>March, 2019</a:t>
            </a:r>
            <a:endParaRPr/>
          </a:p>
        </p:txBody>
      </p:sp>
      <p:sp>
        <p:nvSpPr>
          <p:cNvPr id="1612" name="Google Shape;1612;p198"/>
          <p:cNvSpPr txBox="1">
            <a:spLocks noGrp="1"/>
          </p:cNvSpPr>
          <p:nvPr>
            <p:ph type="title"/>
          </p:nvPr>
        </p:nvSpPr>
        <p:spPr>
          <a:xfrm>
            <a:off x="523200" y="1737025"/>
            <a:ext cx="77886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Cloud Native Ops Workshop</a:t>
            </a:r>
            <a:endParaRPr dirty="0"/>
          </a:p>
          <a:p>
            <a:pPr marL="0" lvl="0" indent="0" algn="l" rtl="0">
              <a:spcBef>
                <a:spcPts val="0"/>
              </a:spcBef>
              <a:spcAft>
                <a:spcPts val="0"/>
              </a:spcAft>
              <a:buNone/>
            </a:pPr>
            <a:r>
              <a:rPr lang="en" b="0" dirty="0"/>
              <a:t>PCF Architecture and Operations</a:t>
            </a:r>
            <a:endParaRPr b="0" dirty="0"/>
          </a:p>
        </p:txBody>
      </p:sp>
    </p:spTree>
    <p:extLst>
      <p:ext uri="{BB962C8B-B14F-4D97-AF65-F5344CB8AC3E}">
        <p14:creationId xmlns:p14="http://schemas.microsoft.com/office/powerpoint/2010/main" val="2854317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Tx/>
              <a:buSzTx/>
              <a:buFontTx/>
              <a:buNone/>
              <a:tabLst/>
              <a:defRPr sz="1800">
                <a:solidFill>
                  <a:srgbClr val="000000"/>
                </a:solidFill>
                <a:uFillTx/>
              </a:defRPr>
            </a:pPr>
            <a:r>
              <a:rPr kumimoji="0" lang="en-US" sz="2800" b="0" i="0" u="none" strike="noStrike" kern="0" cap="none" spc="0" normalizeH="0" baseline="0" noProof="0" dirty="0">
                <a:ln>
                  <a:noFill/>
                </a:ln>
                <a:solidFill>
                  <a:srgbClr val="2C95DD"/>
                </a:solidFill>
                <a:effectLst/>
                <a:uLnTx/>
                <a:uFillTx/>
                <a:latin typeface="Arial"/>
                <a:cs typeface="Arial"/>
                <a:sym typeface="Arial"/>
                <a:rtl val="0"/>
              </a:rPr>
              <a:t>Container</a:t>
            </a:r>
            <a:r>
              <a:rPr kumimoji="0" lang="en-US" sz="2800" b="0" i="0" u="none" strike="noStrike" kern="0" cap="none" spc="0" normalizeH="0" baseline="0" noProof="0" dirty="0">
                <a:ln>
                  <a:noFill/>
                </a:ln>
                <a:solidFill>
                  <a:srgbClr val="0F786E"/>
                </a:solidFill>
                <a:effectLst/>
                <a:uLnTx/>
                <a:uFillTx/>
                <a:latin typeface="Arial"/>
                <a:cs typeface="Arial"/>
                <a:sym typeface="Arial"/>
                <a:rtl val="0"/>
              </a:rPr>
              <a:t> </a:t>
            </a:r>
            <a:r>
              <a:rPr kumimoji="0" lang="en-US" sz="2800" b="0" i="0" u="none" strike="noStrike" kern="0" cap="none" spc="0" normalizeH="0" baseline="0" noProof="0" dirty="0">
                <a:ln>
                  <a:noFill/>
                </a:ln>
                <a:solidFill>
                  <a:srgbClr val="2C95DD"/>
                </a:solidFill>
                <a:effectLst/>
                <a:uLnTx/>
                <a:uFillTx/>
                <a:latin typeface="Arial"/>
                <a:cs typeface="Arial"/>
                <a:sym typeface="Arial"/>
                <a:rtl val="0"/>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0" normalizeH="0" baseline="0" noProof="0">
                <a:ln>
                  <a:noFill/>
                </a:ln>
                <a:solidFill>
                  <a:srgbClr val="000000"/>
                </a:solidFill>
                <a:effectLst/>
                <a:uLnTx/>
                <a:uFillTx/>
                <a:latin typeface="Arial"/>
                <a:cs typeface="Helvetica Neue Thin" charset="0"/>
                <a:sym typeface="Arial"/>
                <a:rtl val="0"/>
              </a:rPr>
              <a:t>kernel</a:t>
            </a:r>
            <a:endParaRPr kumimoji="0" lang="en-US" sz="700" b="0" i="0" u="none" strike="noStrike" kern="0" cap="none" spc="0" normalizeH="0" baseline="0" noProof="0">
              <a:ln>
                <a:noFill/>
              </a:ln>
              <a:solidFill>
                <a:srgbClr val="000000"/>
              </a:solidFill>
              <a:effectLst/>
              <a:uLnTx/>
              <a:uFillTx/>
              <a:latin typeface="Arial"/>
              <a:cs typeface="Helvetica Neue Thin" charset="0"/>
              <a:sym typeface="Arial"/>
              <a:rtl val="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FFFFFF"/>
                </a:solidFill>
                <a:effectLst/>
                <a:uLnTx/>
                <a:uFillTx/>
                <a:latin typeface="Arial"/>
                <a:cs typeface="Helvetica Neue Thin" charset="0"/>
                <a:sym typeface="Arial"/>
                <a:rtl val="0"/>
              </a:rPr>
              <a:t>resource isolation</a:t>
            </a:r>
            <a:endParaRPr kumimoji="0" lang="en-US" sz="7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Arial"/>
                <a:cs typeface="Helvetica Neue Thin" charset="0"/>
                <a:sym typeface="Arial"/>
                <a:rtl val="0"/>
              </a:rPr>
              <a:t>namespace isolation</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Arial"/>
                <a:cs typeface="Helvetica Neue Thin" charset="0"/>
                <a:sym typeface="Arial"/>
                <a:rtl val="0"/>
              </a:rPr>
              <a:t>process A</a:t>
            </a:r>
            <a:endParaRPr kumimoji="0" lang="en-US" sz="5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B</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C</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D</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E</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F</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Helvetica Light" charset="0"/>
              <a:cs typeface="Helvetica Light" charset="0"/>
              <a:sym typeface="Helvetica Light" charset="0"/>
              <a:rtl val="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Helvetica Light" charset="0"/>
              <a:cs typeface="Helvetica Light" charset="0"/>
              <a:sym typeface="Helvetica Light" charset="0"/>
              <a:rtl val="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Helvetica Light" charset="0"/>
              <a:cs typeface="Helvetica Light" charset="0"/>
              <a:sym typeface="Helvetica Light" charset="0"/>
              <a:rtl val="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Helvetica Neue Thin" charset="0"/>
                <a:sym typeface="Arial"/>
                <a:rtl val="0"/>
              </a:rPr>
              <a:t>tenant 1</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Helvetica Neue Thin" charset="0"/>
                <a:sym typeface="Arial"/>
                <a:rtl val="0"/>
              </a:rPr>
              <a:t>tenant 2</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Helvetica Neue Thin" charset="0"/>
                <a:sym typeface="Arial"/>
                <a:rtl val="0"/>
              </a:rPr>
              <a:t>tenant 3</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0" normalizeH="0" baseline="0" noProof="0" dirty="0">
                <a:ln>
                  <a:noFill/>
                </a:ln>
                <a:solidFill>
                  <a:srgbClr val="000000"/>
                </a:solidFill>
                <a:effectLst/>
                <a:uLnTx/>
                <a:uFillTx/>
                <a:latin typeface="Arial"/>
                <a:cs typeface="Helvetica Neue Thin" charset="0"/>
                <a:sym typeface="Arial"/>
                <a:rtl val="0"/>
              </a:rPr>
              <a:t>shared resources</a:t>
            </a:r>
            <a:endParaRPr kumimoji="0" lang="en-US" sz="700" b="0" i="0" u="none" strike="noStrike" kern="0" cap="none" spc="0" normalizeH="0" baseline="0" noProof="0" dirty="0">
              <a:ln>
                <a:noFill/>
              </a:ln>
              <a:solidFill>
                <a:srgbClr val="000000"/>
              </a:solidFill>
              <a:effectLst/>
              <a:uLnTx/>
              <a:uFillTx/>
              <a:latin typeface="Arial"/>
              <a:cs typeface="Helvetica Neue Thin" charset="0"/>
              <a:sym typeface="Arial"/>
              <a:rtl val="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cs typeface="Helvetica Neue Thin" charset="0"/>
                  <a:sym typeface="Arial"/>
                  <a:rtl val="0"/>
                </a:rPr>
                <a:t>Cell</a:t>
              </a:r>
            </a:p>
          </p:txBody>
        </p:sp>
      </p:grpSp>
    </p:spTree>
    <p:extLst>
      <p:ext uri="{BB962C8B-B14F-4D97-AF65-F5344CB8AC3E}">
        <p14:creationId xmlns:p14="http://schemas.microsoft.com/office/powerpoint/2010/main" val="423211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FFFFFF"/>
                </a:solidFill>
                <a:effectLst/>
                <a:uLnTx/>
                <a:uFillTx/>
                <a:latin typeface="Arial"/>
                <a:cs typeface="Helvetica Neue Thin" charset="0"/>
                <a:sym typeface="Arial"/>
                <a:rtl val="0"/>
              </a:rPr>
              <a:t>resource isolation</a:t>
            </a:r>
            <a:endParaRPr kumimoji="0" lang="en-US" sz="7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FFFFFF"/>
                </a:solidFill>
                <a:effectLst/>
                <a:uLnTx/>
                <a:uFillTx/>
                <a:latin typeface="Arial"/>
                <a:cs typeface="Helvetica Neue Thin" charset="0"/>
                <a:sym typeface="Arial"/>
                <a:rtl val="0"/>
              </a:rPr>
              <a:t>namespace isolation</a:t>
            </a:r>
            <a:endParaRPr kumimoji="0" lang="en-US" sz="7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a:cs typeface="Helvetica Neue Thin" charset="0"/>
                <a:sym typeface="Arial"/>
                <a:rtl val="0"/>
              </a:rPr>
              <a:t>process A</a:t>
            </a:r>
            <a:endParaRPr kumimoji="0" lang="en-US" sz="500" b="0" i="0" u="none" strike="noStrike" kern="0" cap="none" spc="0" normalizeH="0" baseline="0" noProof="0">
              <a:ln>
                <a:noFill/>
              </a:ln>
              <a:solidFill>
                <a:srgbClr val="000000"/>
              </a:solidFill>
              <a:effectLst/>
              <a:uLnTx/>
              <a:uFillTx/>
              <a:latin typeface="Arial"/>
              <a:cs typeface="Helvetica Neue Thin" charset="0"/>
              <a:sym typeface="Arial"/>
              <a:rtl val="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a:cs typeface="Helvetica Neue Thin" charset="0"/>
                <a:sym typeface="Arial"/>
                <a:rtl val="0"/>
              </a:rPr>
              <a:t>process B</a:t>
            </a:r>
            <a:endParaRPr kumimoji="0" lang="en-US" sz="500" b="0" i="0" u="none" strike="noStrike" kern="0" cap="none" spc="0" normalizeH="0" baseline="0" noProof="0">
              <a:ln>
                <a:noFill/>
              </a:ln>
              <a:solidFill>
                <a:srgbClr val="000000"/>
              </a:solidFill>
              <a:effectLst/>
              <a:uLnTx/>
              <a:uFillTx/>
              <a:latin typeface="Arial"/>
              <a:cs typeface="Helvetica Neue Thin" charset="0"/>
              <a:sym typeface="Arial"/>
              <a:rtl val="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cs typeface="Helvetica Neue Thin" charset="0"/>
                <a:sym typeface="Arial"/>
                <a:rtl val="0"/>
              </a:rPr>
              <a:t>process C</a:t>
            </a: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0" normalizeH="0" baseline="0" noProof="0">
                <a:ln>
                  <a:noFill/>
                </a:ln>
                <a:solidFill>
                  <a:srgbClr val="000000"/>
                </a:solidFill>
                <a:effectLst/>
                <a:uLnTx/>
                <a:uFillTx/>
                <a:latin typeface="Arial"/>
                <a:cs typeface="Helvetica Neue Thin" charset="0"/>
                <a:sym typeface="Arial"/>
                <a:rtl val="0"/>
              </a:rPr>
              <a:t>process D</a:t>
            </a:r>
            <a:endParaRPr kumimoji="0" lang="en-US" sz="700" b="0" i="0" u="none" strike="noStrike" kern="0" cap="none" spc="0" normalizeH="0" baseline="0" noProof="0">
              <a:ln>
                <a:noFill/>
              </a:ln>
              <a:solidFill>
                <a:srgbClr val="000000"/>
              </a:solidFill>
              <a:effectLst/>
              <a:uLnTx/>
              <a:uFillTx/>
              <a:latin typeface="Arial"/>
              <a:cs typeface="Helvetica Neue Thin" charset="0"/>
              <a:sym typeface="Arial"/>
              <a:rtl val="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a:cs typeface="Helvetica Neue Thin" charset="0"/>
                <a:sym typeface="Arial"/>
                <a:rtl val="0"/>
              </a:rPr>
              <a:t>process E</a:t>
            </a:r>
            <a:endParaRPr kumimoji="0" lang="en-US" sz="500" b="0" i="0" u="none" strike="noStrike" kern="0" cap="none" spc="0" normalizeH="0" baseline="0" noProof="0">
              <a:ln>
                <a:noFill/>
              </a:ln>
              <a:solidFill>
                <a:srgbClr val="000000"/>
              </a:solidFill>
              <a:effectLst/>
              <a:uLnTx/>
              <a:uFillTx/>
              <a:latin typeface="Arial"/>
              <a:cs typeface="Helvetica Neue Thin" charset="0"/>
              <a:sym typeface="Arial"/>
              <a:rtl val="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a:cs typeface="Helvetica Neue Thin" charset="0"/>
                <a:sym typeface="Arial"/>
                <a:rtl val="0"/>
              </a:rPr>
              <a:t>process F</a:t>
            </a:r>
            <a:endParaRPr kumimoji="0" lang="en-US" sz="500" b="0" i="0" u="none" strike="noStrike" kern="0" cap="none" spc="0" normalizeH="0" baseline="0" noProof="0">
              <a:ln>
                <a:noFill/>
              </a:ln>
              <a:solidFill>
                <a:srgbClr val="000000"/>
              </a:solidFill>
              <a:effectLst/>
              <a:uLnTx/>
              <a:uFillTx/>
              <a:latin typeface="Arial"/>
              <a:cs typeface="Helvetica Neue Thin" charset="0"/>
              <a:sym typeface="Arial"/>
              <a:rtl val="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a:ln>
                  <a:noFill/>
                </a:ln>
                <a:solidFill>
                  <a:srgbClr val="FFFFFF"/>
                </a:solidFill>
                <a:effectLst/>
                <a:uLnTx/>
                <a:uFillTx/>
                <a:latin typeface="Helvetica Neue Medium" charset="0"/>
                <a:cs typeface="Helvetica Neue Medium" charset="0"/>
                <a:sym typeface="Helvetica Neue Medium" charset="0"/>
                <a:rtl val="0"/>
              </a:rPr>
              <a:t>cgroups</a:t>
            </a:r>
            <a:endParaRPr kumimoji="0" lang="en-US" sz="700" b="0" i="0" u="none" strike="noStrike" kern="0" cap="none" spc="0" normalizeH="0" baseline="0" noProof="0">
              <a:ln>
                <a:noFill/>
              </a:ln>
              <a:solidFill>
                <a:srgbClr val="FFFFFF"/>
              </a:solidFill>
              <a:effectLst/>
              <a:uLnTx/>
              <a:uFillTx/>
              <a:latin typeface="Helvetica Neue Medium" charset="0"/>
              <a:cs typeface="Helvetica Neue Medium" charset="0"/>
              <a:sym typeface="Helvetica Neue Medium" charset="0"/>
              <a:rtl val="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cs typeface="Helvetica Neue Thin" charset="0"/>
                <a:sym typeface="Arial"/>
                <a:rtl val="0"/>
              </a:rPr>
              <a:t>process D</a:t>
            </a: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a:cs typeface="Helvetica Neue Thin" charset="0"/>
                <a:sym typeface="Arial"/>
                <a:rtl val="0"/>
              </a:rPr>
              <a:t>process E</a:t>
            </a:r>
            <a:endParaRPr kumimoji="0" lang="en-US" sz="500" b="0" i="0" u="none" strike="noStrike" kern="0" cap="none" spc="0" normalizeH="0" baseline="0" noProof="0">
              <a:ln>
                <a:noFill/>
              </a:ln>
              <a:solidFill>
                <a:srgbClr val="000000"/>
              </a:solidFill>
              <a:effectLst/>
              <a:uLnTx/>
              <a:uFillTx/>
              <a:latin typeface="Arial"/>
              <a:cs typeface="Helvetica Neue Thin" charset="0"/>
              <a:sym typeface="Arial"/>
              <a:rtl val="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a:cs typeface="Helvetica Neue Thin" charset="0"/>
                <a:sym typeface="Arial"/>
                <a:rtl val="0"/>
              </a:rPr>
              <a:t>process F</a:t>
            </a:r>
            <a:endParaRPr kumimoji="0" lang="en-US" sz="500" b="0" i="0" u="none" strike="noStrike" kern="0" cap="none" spc="0" normalizeH="0" baseline="0" noProof="0">
              <a:ln>
                <a:noFill/>
              </a:ln>
              <a:solidFill>
                <a:srgbClr val="000000"/>
              </a:solidFill>
              <a:effectLst/>
              <a:uLnTx/>
              <a:uFillTx/>
              <a:latin typeface="Arial"/>
              <a:cs typeface="Helvetica Neue Thin" charset="0"/>
              <a:sym typeface="Arial"/>
              <a:rtl val="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Arial"/>
                <a:cs typeface="Helvetica Neue Thin" charset="0"/>
                <a:sym typeface="Arial"/>
                <a:rtl val="0"/>
              </a:rPr>
              <a:t>CPU</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Tx/>
              <a:buSzTx/>
              <a:buFontTx/>
              <a:buNone/>
              <a:tabLst/>
              <a:defRPr sz="1800">
                <a:solidFill>
                  <a:srgbClr val="000000"/>
                </a:solidFill>
                <a:uFillTx/>
              </a:defRPr>
            </a:pPr>
            <a:r>
              <a:rPr kumimoji="0" lang="en-US" sz="2800" b="0" i="0" u="none" strike="noStrike" kern="0" cap="none" spc="0" normalizeH="0" baseline="0" noProof="0" dirty="0">
                <a:ln>
                  <a:noFill/>
                </a:ln>
                <a:solidFill>
                  <a:srgbClr val="2C95DD"/>
                </a:solidFill>
                <a:effectLst/>
                <a:uLnTx/>
                <a:uFillTx/>
                <a:latin typeface="Arial"/>
                <a:cs typeface="Arial"/>
                <a:sym typeface="Arial"/>
                <a:rtl val="0"/>
              </a:rPr>
              <a:t>Container</a:t>
            </a:r>
            <a:r>
              <a:rPr kumimoji="0" lang="en-US" sz="2800" b="0" i="0" u="none" strike="noStrike" kern="0" cap="none" spc="0" normalizeH="0" baseline="0" noProof="0" dirty="0">
                <a:ln>
                  <a:noFill/>
                </a:ln>
                <a:solidFill>
                  <a:srgbClr val="0F786E"/>
                </a:solidFill>
                <a:effectLst/>
                <a:uLnTx/>
                <a:uFillTx/>
                <a:latin typeface="Arial"/>
                <a:cs typeface="Arial"/>
                <a:sym typeface="Arial"/>
                <a:rtl val="0"/>
              </a:rPr>
              <a:t> </a:t>
            </a:r>
            <a:r>
              <a:rPr kumimoji="0" lang="en-US" sz="2800" b="0" i="0" u="none" strike="noStrike" kern="0" cap="none" spc="0" normalizeH="0" baseline="0" noProof="0" dirty="0">
                <a:ln>
                  <a:noFill/>
                </a:ln>
                <a:solidFill>
                  <a:srgbClr val="2C95DD"/>
                </a:solidFill>
                <a:effectLst/>
                <a:uLnTx/>
                <a:uFillTx/>
                <a:latin typeface="Arial"/>
                <a:cs typeface="Arial"/>
                <a:sym typeface="Arial"/>
                <a:rtl val="0"/>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Light" charset="0"/>
              <a:cs typeface="Helvetica Light" charset="0"/>
              <a:sym typeface="Helvetica Light" charset="0"/>
              <a:rtl val="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Light" charset="0"/>
              <a:cs typeface="Helvetica Light" charset="0"/>
              <a:sym typeface="Helvetica Light" charset="0"/>
              <a:rtl val="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Light" charset="0"/>
              <a:cs typeface="Helvetica Light" charset="0"/>
              <a:sym typeface="Helvetica Light" charset="0"/>
              <a:rtl val="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0000"/>
                </a:solidFill>
                <a:effectLst/>
                <a:uLnTx/>
                <a:uFillTx/>
                <a:latin typeface="Arial"/>
                <a:cs typeface="Helvetica Neue Thin" charset="0"/>
                <a:sym typeface="Arial"/>
                <a:rtl val="0"/>
              </a:rPr>
              <a:t>tenant 1</a:t>
            </a:r>
            <a:endParaRPr kumimoji="0" lang="en-US" sz="700" b="1" i="0" u="none" strike="noStrike" kern="0" cap="none" spc="0" normalizeH="0" baseline="0" noProof="0" dirty="0">
              <a:ln>
                <a:noFill/>
              </a:ln>
              <a:solidFill>
                <a:srgbClr val="FF0000"/>
              </a:solidFill>
              <a:effectLst/>
              <a:uLnTx/>
              <a:uFillTx/>
              <a:latin typeface="Arial"/>
              <a:cs typeface="Helvetica Neue Thin" charset="0"/>
              <a:sym typeface="Arial"/>
              <a:rtl val="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Helvetica Neue Thin" charset="0"/>
                <a:sym typeface="Arial"/>
                <a:rtl val="0"/>
              </a:rPr>
              <a:t>tenant 2</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Helvetica Neue Thin" charset="0"/>
                <a:sym typeface="Arial"/>
                <a:rtl val="0"/>
              </a:rPr>
              <a:t>tenant 3</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5" name="TextBox 4"/>
          <p:cNvSpPr txBox="1"/>
          <p:nvPr/>
        </p:nvSpPr>
        <p:spPr>
          <a:xfrm>
            <a:off x="5183909" y="3158559"/>
            <a:ext cx="372037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tl val="0"/>
              </a:rPr>
              <a:t>A Linux kernel feature that limits, accounts for, and isolates the resource usage of a collection of processes</a:t>
            </a:r>
          </a:p>
        </p:txBody>
      </p:sp>
    </p:spTree>
    <p:extLst>
      <p:ext uri="{BB962C8B-B14F-4D97-AF65-F5344CB8AC3E}">
        <p14:creationId xmlns:p14="http://schemas.microsoft.com/office/powerpoint/2010/main" val="144092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FFFFFF"/>
                </a:solidFill>
                <a:effectLst/>
                <a:uLnTx/>
                <a:uFillTx/>
                <a:latin typeface="Arial"/>
                <a:cs typeface="Helvetica Neue Thin" charset="0"/>
                <a:sym typeface="Arial"/>
                <a:rtl val="0"/>
              </a:rPr>
              <a:t>resource isolation</a:t>
            </a:r>
            <a:endParaRPr kumimoji="0" lang="en-US" sz="7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FFFFFF"/>
                </a:solidFill>
                <a:effectLst/>
                <a:uLnTx/>
                <a:uFillTx/>
                <a:latin typeface="Arial"/>
                <a:cs typeface="Helvetica Neue Thin" charset="0"/>
                <a:sym typeface="Arial"/>
                <a:rtl val="0"/>
              </a:rPr>
              <a:t>namespace isolation</a:t>
            </a:r>
            <a:endParaRPr kumimoji="0" lang="en-US" sz="7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Arial"/>
                <a:cs typeface="Helvetica Neue Thin" charset="0"/>
                <a:sym typeface="Arial"/>
                <a:rtl val="0"/>
              </a:rPr>
              <a:t>process A</a:t>
            </a:r>
            <a:endParaRPr kumimoji="0" lang="en-US" sz="5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B</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C</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D</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E</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Arial"/>
                <a:cs typeface="Helvetica Neue Thin" charset="0"/>
                <a:sym typeface="Arial"/>
                <a:rtl val="0"/>
              </a:rPr>
              <a:t>process F</a:t>
            </a:r>
            <a:endParaRPr kumimoji="0" lang="en-US" sz="500" b="0" i="0" u="none" strike="noStrike" kern="0" cap="none" spc="0" normalizeH="0" baseline="0" noProof="0">
              <a:ln>
                <a:noFill/>
              </a:ln>
              <a:solidFill>
                <a:srgbClr val="FFFFFF"/>
              </a:solidFill>
              <a:effectLst/>
              <a:uLnTx/>
              <a:uFillTx/>
              <a:latin typeface="Arial"/>
              <a:cs typeface="Helvetica Neue Thin" charset="0"/>
              <a:sym typeface="Arial"/>
              <a:rtl val="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cs typeface="Helvetica Neue Thin" charset="0"/>
                <a:sym typeface="Arial"/>
                <a:rtl val="0"/>
              </a:rPr>
              <a:t>PID</a:t>
            </a:r>
            <a:endParaRPr kumimoji="0" lang="en-US" sz="5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rPr>
              <a:t>2</a:t>
            </a:r>
            <a:endParaRPr kumimoji="0" lang="en-US" sz="600" b="0"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rPr>
              <a:t>3</a:t>
            </a:r>
            <a:endParaRPr kumimoji="0" lang="en-US" sz="600" b="0"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rPr>
              <a:t>4</a:t>
            </a:r>
            <a:endParaRPr kumimoji="0" lang="en-US" sz="600" b="0"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rPr>
              <a:t>2</a:t>
            </a:r>
            <a:endParaRPr kumimoji="0" lang="en-US" sz="600" b="0"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rPr>
              <a:t>2</a:t>
            </a:r>
            <a:endParaRPr kumimoji="0" lang="en-US" sz="600" b="0"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rPr>
              <a:t>3</a:t>
            </a:r>
            <a:endParaRPr kumimoji="0" lang="en-US" sz="600" b="0" i="0" u="none" strike="noStrike" kern="0" cap="none" spc="0" normalizeH="0" baseline="0" noProof="0">
              <a:ln>
                <a:noFill/>
              </a:ln>
              <a:solidFill>
                <a:srgbClr val="000000"/>
              </a:solidFill>
              <a:effectLst/>
              <a:uLnTx/>
              <a:uFillTx/>
              <a:latin typeface="Helvetica Neue" charset="0"/>
              <a:cs typeface="Helvetica Neue" charset="0"/>
              <a:sym typeface="Helvetica Neue" charset="0"/>
              <a:rtl val="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a:ln>
                  <a:noFill/>
                </a:ln>
                <a:solidFill>
                  <a:srgbClr val="FFFFFF"/>
                </a:solidFill>
                <a:effectLst/>
                <a:uLnTx/>
                <a:uFillTx/>
                <a:latin typeface="Helvetica Neue Medium" charset="0"/>
                <a:cs typeface="Helvetica Neue Medium" charset="0"/>
                <a:sym typeface="Helvetica Neue Medium" charset="0"/>
                <a:rtl val="0"/>
              </a:rPr>
              <a:t>PID namespace</a:t>
            </a:r>
            <a:endParaRPr kumimoji="0" lang="en-US" sz="700" b="0" i="0" u="none" strike="noStrike" kern="0" cap="none" spc="0" normalizeH="0" baseline="0" noProof="0">
              <a:ln>
                <a:noFill/>
              </a:ln>
              <a:solidFill>
                <a:srgbClr val="FFFFFF"/>
              </a:solidFill>
              <a:effectLst/>
              <a:uLnTx/>
              <a:uFillTx/>
              <a:latin typeface="Helvetica Neue Medium" charset="0"/>
              <a:cs typeface="Helvetica Neue Medium" charset="0"/>
              <a:sym typeface="Helvetica Neue Medium" charset="0"/>
              <a:rtl val="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Helvetica Light" charset="0"/>
                  <a:cs typeface="Helvetica Light" charset="0"/>
                  <a:sym typeface="Helvetica Light" charset="0"/>
                  <a:rtl val="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Tx/>
              <a:buSzTx/>
              <a:buFontTx/>
              <a:buNone/>
              <a:tabLst/>
              <a:defRPr sz="1800">
                <a:solidFill>
                  <a:srgbClr val="000000"/>
                </a:solidFill>
                <a:uFillTx/>
              </a:defRPr>
            </a:pPr>
            <a:r>
              <a:rPr kumimoji="0" lang="en-US" sz="2800" b="0" i="0" u="none" strike="noStrike" kern="0" cap="none" spc="0" normalizeH="0" baseline="0" noProof="0" dirty="0">
                <a:ln>
                  <a:noFill/>
                </a:ln>
                <a:solidFill>
                  <a:srgbClr val="2C95DD"/>
                </a:solidFill>
                <a:effectLst/>
                <a:uLnTx/>
                <a:uFillTx/>
                <a:latin typeface="Arial"/>
                <a:cs typeface="Arial"/>
                <a:sym typeface="Arial"/>
                <a:rtl val="0"/>
              </a:rPr>
              <a:t>Container</a:t>
            </a:r>
            <a:r>
              <a:rPr kumimoji="0" lang="en-US" sz="2800" b="0" i="0" u="none" strike="noStrike" kern="0" cap="none" spc="0" normalizeH="0" baseline="0" noProof="0" dirty="0">
                <a:ln>
                  <a:noFill/>
                </a:ln>
                <a:solidFill>
                  <a:srgbClr val="0F786E"/>
                </a:solidFill>
                <a:effectLst/>
                <a:uLnTx/>
                <a:uFillTx/>
                <a:latin typeface="Arial"/>
                <a:cs typeface="Arial"/>
                <a:sym typeface="Arial"/>
                <a:rtl val="0"/>
              </a:rPr>
              <a:t> </a:t>
            </a:r>
            <a:r>
              <a:rPr kumimoji="0" lang="en-US" sz="2800" b="0" i="0" u="none" strike="noStrike" kern="0" cap="none" spc="0" normalizeH="0" baseline="0" noProof="0" dirty="0">
                <a:ln>
                  <a:noFill/>
                </a:ln>
                <a:solidFill>
                  <a:srgbClr val="2C95DD"/>
                </a:solidFill>
                <a:effectLst/>
                <a:uLnTx/>
                <a:uFillTx/>
                <a:latin typeface="Arial"/>
                <a:cs typeface="Arial"/>
                <a:sym typeface="Arial"/>
                <a:rtl val="0"/>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Light" charset="0"/>
              <a:cs typeface="Helvetica Light" charset="0"/>
              <a:sym typeface="Helvetica Light" charset="0"/>
              <a:rtl val="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Light" charset="0"/>
              <a:cs typeface="Helvetica Light" charset="0"/>
              <a:sym typeface="Helvetica Light" charset="0"/>
              <a:rtl val="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Helvetica Light" charset="0"/>
              <a:cs typeface="Helvetica Light" charset="0"/>
              <a:sym typeface="Helvetica Light" charset="0"/>
              <a:rtl val="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Helvetica Neue Thin" charset="0"/>
                <a:sym typeface="Arial"/>
                <a:rtl val="0"/>
              </a:rPr>
              <a:t>tenant 1</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Helvetica Neue Thin" charset="0"/>
                <a:sym typeface="Arial"/>
                <a:rtl val="0"/>
              </a:rPr>
              <a:t>tenant 2</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Helvetica Neue Thin" charset="0"/>
                <a:sym typeface="Arial"/>
                <a:rtl val="0"/>
              </a:rPr>
              <a:t>tenant 3</a:t>
            </a:r>
            <a:endParaRPr kumimoji="0" lang="en-US" sz="700" b="0" i="0" u="none" strike="noStrike" kern="0" cap="none" spc="0" normalizeH="0" baseline="0" noProof="0" dirty="0">
              <a:ln>
                <a:noFill/>
              </a:ln>
              <a:solidFill>
                <a:srgbClr val="FFFFFF"/>
              </a:solidFill>
              <a:effectLst/>
              <a:uLnTx/>
              <a:uFillTx/>
              <a:latin typeface="Arial"/>
              <a:cs typeface="Helvetica Neue Thin" charset="0"/>
              <a:sym typeface="Arial"/>
              <a:rtl val="0"/>
            </a:endParaRPr>
          </a:p>
        </p:txBody>
      </p:sp>
      <p:sp>
        <p:nvSpPr>
          <p:cNvPr id="5" name="TextBox 4"/>
          <p:cNvSpPr txBox="1"/>
          <p:nvPr/>
        </p:nvSpPr>
        <p:spPr>
          <a:xfrm>
            <a:off x="5381177" y="3077740"/>
            <a:ext cx="364736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tl val="0"/>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297892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ea typeface="+mn-ea"/>
                <a:cs typeface="+mn-cs"/>
                <a:sym typeface="Arial"/>
                <a:rtl val="0"/>
              </a:rPr>
              <a:t>Platform </a:t>
            </a:r>
            <a:r>
              <a:rPr kumimoji="0" lang="en-US" sz="1600" b="0" i="0" u="none" strike="noStrike" kern="0" cap="none" spc="0" normalizeH="0" baseline="0" noProof="0" dirty="0" err="1">
                <a:ln>
                  <a:noFill/>
                </a:ln>
                <a:solidFill>
                  <a:srgbClr val="FFFFFF"/>
                </a:solidFill>
                <a:effectLst/>
                <a:uLnTx/>
                <a:uFillTx/>
                <a:latin typeface="Arial"/>
                <a:ea typeface="+mn-ea"/>
                <a:cs typeface="+mn-cs"/>
                <a:sym typeface="Arial"/>
                <a:rtl val="0"/>
              </a:rPr>
              <a:t>buildpacks</a:t>
            </a:r>
            <a:r>
              <a:rPr kumimoji="0" lang="en-US" sz="1600" b="0" i="0" u="none" strike="noStrike" kern="0" cap="none" spc="0" normalizeH="0" baseline="0" noProof="0" dirty="0">
                <a:ln>
                  <a:noFill/>
                </a:ln>
                <a:solidFill>
                  <a:srgbClr val="FFFFFF"/>
                </a:solidFill>
                <a:effectLst/>
                <a:uLnTx/>
                <a:uFillTx/>
                <a:latin typeface="Arial"/>
                <a:ea typeface="+mn-ea"/>
                <a:cs typeface="+mn-cs"/>
                <a:sym typeface="Arial"/>
                <a:rtl val="0"/>
              </a:rPr>
              <a:t> provide standard runtime*</a:t>
            </a:r>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ea typeface="+mn-ea"/>
                <a:cs typeface="+mn-cs"/>
                <a:sym typeface="Arial"/>
                <a:rtl val="0"/>
              </a:rPr>
              <a:t>Platform provides fixed OS container image</a:t>
            </a:r>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ea typeface="+mn-ea"/>
                <a:cs typeface="+mn-cs"/>
                <a:sym typeface="Arial"/>
                <a:rtl val="0"/>
              </a:rPr>
              <a:t>Developer brings customized app</a:t>
            </a:r>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ea typeface="+mn-ea"/>
                <a:cs typeface="+mn-cs"/>
                <a:sym typeface="Arial"/>
                <a:rtl val="0"/>
              </a:rPr>
              <a:t>Developer brings runtime container image</a:t>
            </a:r>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ea typeface="+mn-ea"/>
                <a:cs typeface="+mn-cs"/>
                <a:sym typeface="Arial"/>
                <a:rtl val="0"/>
              </a:rPr>
              <a:t>Developer brings container OS image</a:t>
            </a:r>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ea typeface="+mn-ea"/>
                <a:cs typeface="+mn-cs"/>
                <a:sym typeface="Arial"/>
                <a:rtl val="0"/>
              </a:rPr>
              <a:t>Developer brings customized app</a:t>
            </a:r>
          </a:p>
        </p:txBody>
      </p:sp>
      <p:sp>
        <p:nvSpPr>
          <p:cNvPr id="10" name="TextBox 9"/>
          <p:cNvSpPr txBox="1"/>
          <p:nvPr/>
        </p:nvSpPr>
        <p:spPr>
          <a:xfrm>
            <a:off x="1173721" y="727406"/>
            <a:ext cx="142498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Arial"/>
                <a:cs typeface="Arial"/>
                <a:sym typeface="Arial"/>
                <a:rtl val="0"/>
              </a:rPr>
              <a:t>Buildpacks</a:t>
            </a:r>
            <a:endParaRPr kumimoji="0" lang="en-US" sz="2400" b="0" i="0" u="none" strike="noStrike" kern="0" cap="none" spc="0" normalizeH="0" baseline="0" noProof="0" dirty="0">
              <a:ln>
                <a:noFill/>
              </a:ln>
              <a:solidFill>
                <a:srgbClr val="FFFFFF"/>
              </a:solidFill>
              <a:effectLst/>
              <a:uLnTx/>
              <a:uFillTx/>
              <a:latin typeface="Arial"/>
              <a:cs typeface="Arial"/>
              <a:sym typeface="Arial"/>
              <a:rtl val="0"/>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tl val="0"/>
              </a:rPr>
              <a:t>Containers</a:t>
            </a:r>
            <a:endParaRPr kumimoji="0" lang="en-US" sz="2400" b="0" i="0" u="none" strike="noStrike" kern="0" cap="none" spc="0" normalizeH="0" baseline="0" noProof="0" dirty="0">
              <a:ln>
                <a:noFill/>
              </a:ln>
              <a:solidFill>
                <a:srgbClr val="FFFFFF"/>
              </a:solidFill>
              <a:effectLst/>
              <a:uLnTx/>
              <a:uFillTx/>
              <a:latin typeface="Arial"/>
              <a:cs typeface="Arial"/>
              <a:sym typeface="Arial"/>
              <a:rtl val="0"/>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tl val="0"/>
              </a:rPr>
              <a:t>* </a:t>
            </a:r>
            <a:r>
              <a:rPr kumimoji="0" lang="en-US" sz="1400" b="0" i="0" u="none" strike="noStrike" kern="0" cap="none" spc="0" normalizeH="0" baseline="0" noProof="0" dirty="0" err="1">
                <a:ln>
                  <a:noFill/>
                </a:ln>
                <a:solidFill>
                  <a:srgbClr val="FFFFFF"/>
                </a:solidFill>
                <a:effectLst/>
                <a:uLnTx/>
                <a:uFillTx/>
                <a:latin typeface="Arial"/>
                <a:cs typeface="Arial"/>
                <a:sym typeface="Arial"/>
                <a:rtl val="0"/>
              </a:rPr>
              <a:t>Devs</a:t>
            </a:r>
            <a:r>
              <a:rPr kumimoji="0" lang="en-US" sz="1400" b="0" i="0" u="none" strike="noStrike" kern="0" cap="none" spc="0" normalizeH="0" baseline="0" noProof="0" dirty="0">
                <a:ln>
                  <a:noFill/>
                </a:ln>
                <a:solidFill>
                  <a:srgbClr val="FFFFFF"/>
                </a:solidFill>
                <a:effectLst/>
                <a:uLnTx/>
                <a:uFillTx/>
                <a:latin typeface="Arial"/>
                <a:cs typeface="Arial"/>
                <a:sym typeface="Arial"/>
                <a:rtl val="0"/>
              </a:rPr>
              <a:t> may bring a custom </a:t>
            </a:r>
            <a:r>
              <a:rPr kumimoji="0" lang="en-US" sz="1400" b="0" i="0" u="none" strike="noStrike" kern="0" cap="none" spc="0" normalizeH="0" baseline="0" noProof="0" dirty="0" err="1">
                <a:ln>
                  <a:noFill/>
                </a:ln>
                <a:solidFill>
                  <a:srgbClr val="FFFFFF"/>
                </a:solidFill>
                <a:effectLst/>
                <a:uLnTx/>
                <a:uFillTx/>
                <a:latin typeface="Arial"/>
                <a:cs typeface="Arial"/>
                <a:sym typeface="Arial"/>
                <a:rtl val="0"/>
              </a:rPr>
              <a:t>buildpack</a:t>
            </a:r>
            <a:endParaRPr kumimoji="0" lang="en-US" sz="1400" b="0" i="0" u="none" strike="noStrike" kern="0" cap="none" spc="0" normalizeH="0" baseline="0" noProof="0" dirty="0">
              <a:ln>
                <a:noFill/>
              </a:ln>
              <a:solidFill>
                <a:srgbClr val="FFFFFF"/>
              </a:solidFill>
              <a:effectLst/>
              <a:uLnTx/>
              <a:uFillTx/>
              <a:latin typeface="Arial"/>
              <a:cs typeface="Arial"/>
              <a:sym typeface="Arial"/>
              <a:rtl val="0"/>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ea typeface="+mn-ea"/>
                <a:cs typeface="+mn-cs"/>
                <a:sym typeface="Arial"/>
                <a:rtl val="0"/>
              </a:rPr>
              <a:t>Platform provides fixed host OS Kernel</a:t>
            </a:r>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ea typeface="+mn-ea"/>
                <a:cs typeface="+mn-cs"/>
                <a:sym typeface="Arial"/>
                <a:rtl val="0"/>
              </a:rPr>
              <a:t>Platform provides fixed host OS Kernel</a:t>
            </a:r>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tl val="0"/>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grpSp>
      <p:sp>
        <p:nvSpPr>
          <p:cNvPr id="20" name="Title 1"/>
          <p:cNvSpPr>
            <a:spLocks noGrp="1"/>
          </p:cNvSpPr>
          <p:nvPr>
            <p:ph type="title"/>
          </p:nvPr>
        </p:nvSpPr>
        <p:spPr>
          <a:xfrm>
            <a:off x="128586" y="88754"/>
            <a:ext cx="8410576" cy="457201"/>
          </a:xfrm>
        </p:spPr>
        <p:txBody>
          <a:bodyPr/>
          <a:lstStyle/>
          <a:p>
            <a:r>
              <a:rPr lang="en-US" sz="2800" dirty="0">
                <a:solidFill>
                  <a:srgbClr val="2C95DD"/>
                </a:solidFill>
              </a:rPr>
              <a:t>Customize the Container Experience</a:t>
            </a: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Tree>
    <p:extLst>
      <p:ext uri="{BB962C8B-B14F-4D97-AF65-F5344CB8AC3E}">
        <p14:creationId xmlns:p14="http://schemas.microsoft.com/office/powerpoint/2010/main" val="4146997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a:solidFill>
                  <a:srgbClr val="F27C3A"/>
                </a:solidFill>
              </a:rPr>
              <a:t>Containers and Scaling</a:t>
            </a: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tl val="0"/>
              </a:rPr>
              <a:t>Overview</a:t>
            </a:r>
          </a:p>
        </p:txBody>
      </p:sp>
    </p:spTree>
    <p:extLst>
      <p:ext uri="{BB962C8B-B14F-4D97-AF65-F5344CB8AC3E}">
        <p14:creationId xmlns:p14="http://schemas.microsoft.com/office/powerpoint/2010/main" val="37667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cs typeface="Arial"/>
              <a:sym typeface="Arial"/>
              <a:rtl val="0"/>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marL="0" marR="0" lvl="0" indent="0" algn="dist" defTabSz="914400" rtl="0" eaLnBrk="1" fontAlgn="auto" latinLnBrk="0" hangingPunct="1">
              <a:lnSpc>
                <a:spcPct val="90000"/>
              </a:lnSpc>
              <a:spcBef>
                <a:spcPts val="0"/>
              </a:spcBef>
              <a:spcAft>
                <a:spcPts val="0"/>
              </a:spcAft>
              <a:buClrTx/>
              <a:buSzPct val="25000"/>
              <a:buFontTx/>
              <a:buNone/>
              <a:tabLst/>
              <a:defRPr/>
            </a:pPr>
            <a:endParaRPr kumimoji="0" lang="en" sz="4500" b="1" i="0" u="none" strike="noStrike" kern="0" cap="all" spc="0" normalizeH="0" baseline="0" noProof="0" dirty="0">
              <a:ln>
                <a:noFill/>
              </a:ln>
              <a:solidFill>
                <a:srgbClr val="008881"/>
              </a:solidFill>
              <a:effectLst/>
              <a:uLnTx/>
              <a:uFillTx/>
              <a:latin typeface="Arial"/>
              <a:ea typeface="Arial"/>
              <a:cs typeface="Arial"/>
              <a:sym typeface="Arial"/>
              <a:rtl val="0"/>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marL="0" marR="0" lvl="0" indent="0" algn="ctr" defTabSz="914400" rtl="0" eaLnBrk="1" fontAlgn="auto" latinLnBrk="0" hangingPunct="1">
              <a:lnSpc>
                <a:spcPct val="90000"/>
              </a:lnSpc>
              <a:spcBef>
                <a:spcPts val="0"/>
              </a:spcBef>
              <a:spcAft>
                <a:spcPts val="0"/>
              </a:spcAft>
              <a:buClrTx/>
              <a:buSzPct val="25000"/>
              <a:buFontTx/>
              <a:buNone/>
              <a:tabLst/>
              <a:defRPr/>
            </a:pPr>
            <a:r>
              <a:rPr kumimoji="0" lang="en-US" sz="3200" b="1" i="0" u="none" strike="noStrike" kern="0" cap="all" spc="0" normalizeH="0" baseline="0" noProof="0" dirty="0">
                <a:ln>
                  <a:noFill/>
                </a:ln>
                <a:solidFill>
                  <a:srgbClr val="74CEC7"/>
                </a:solidFill>
                <a:effectLst/>
                <a:uLnTx/>
                <a:uFillTx/>
                <a:latin typeface="Arial"/>
                <a:cs typeface="Arial"/>
                <a:sym typeface="Arial"/>
                <a:rtl val="0"/>
              </a:rPr>
              <a:t>D e m o</a:t>
            </a:r>
            <a:endParaRPr kumimoji="0" lang="en" sz="2100" b="1" i="0" u="none" strike="noStrike" kern="0" cap="all" spc="0" normalizeH="0" baseline="0" noProof="0" dirty="0">
              <a:ln>
                <a:noFill/>
              </a:ln>
              <a:solidFill>
                <a:srgbClr val="74CEC7"/>
              </a:solidFill>
              <a:effectLst/>
              <a:uLnTx/>
              <a:uFillTx/>
              <a:latin typeface="Arial"/>
              <a:cs typeface="Arial"/>
              <a:sym typeface="Arial"/>
              <a:rtl val="0"/>
            </a:endParaRPr>
          </a:p>
        </p:txBody>
      </p:sp>
    </p:spTree>
    <p:extLst>
      <p:ext uri="{BB962C8B-B14F-4D97-AF65-F5344CB8AC3E}">
        <p14:creationId xmlns:p14="http://schemas.microsoft.com/office/powerpoint/2010/main" val="125291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BBS / </a:t>
            </a:r>
            <a:r>
              <a:rPr lang="en-US" sz="1200" b="1" i="0" u="none" strike="noStrike" cap="none" dirty="0" err="1">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CELL Auction</a:t>
              </a: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Executor</a:t>
            </a: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a:solidFill>
                  <a:srgbClr val="4D4D4D"/>
                </a:solidFill>
              </a:rPr>
              <a:t>LRP</a:t>
            </a: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Rep</a:t>
            </a: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Rep</a:t>
            </a: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a:solidFill>
                  <a:srgbClr val="4D4D4D"/>
                </a:solidFill>
              </a:rPr>
              <a:t>Scale Request</a:t>
            </a: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a:solidFill>
                  <a:srgbClr val="4D4D4D"/>
                </a:solidFill>
              </a:rPr>
              <a:t>LRP</a:t>
            </a: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Executor</a:t>
            </a: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a:solidFill>
                  <a:srgbClr val="4D4D4D"/>
                </a:solidFill>
              </a:rPr>
              <a:t>Deploy Request</a:t>
            </a: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Rep</a:t>
            </a: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Executor</a:t>
            </a: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a:solidFill>
                  <a:srgbClr val="33928A"/>
                </a:solidFill>
                <a:uFill>
                  <a:solidFill>
                    <a:srgbClr val="4D4D4D"/>
                  </a:solidFill>
                </a:uFill>
              </a:rPr>
              <a:t>Runtime</a:t>
            </a: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Access App</a:t>
              </a:r>
            </a:p>
          </p:txBody>
        </p:sp>
        <p:pic>
          <p:nvPicPr>
            <p:cNvPr id="128"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830" y="3646239"/>
            <a:ext cx="706503" cy="471111"/>
          </a:xfrm>
          <a:prstGeom prst="rect">
            <a:avLst/>
          </a:prstGeom>
        </p:spPr>
      </p:pic>
      <p:sp>
        <p:nvSpPr>
          <p:cNvPr id="84" name="Title 1"/>
          <p:cNvSpPr txBox="1">
            <a:spLocks/>
          </p:cNvSpPr>
          <p:nvPr/>
        </p:nvSpPr>
        <p:spPr>
          <a:xfrm>
            <a:off x="1440784" y="36611"/>
            <a:ext cx="6572370"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a:solidFill>
                  <a:srgbClr val="2C95DD"/>
                </a:solidFill>
              </a:rPr>
              <a:t>Application Containers and Scaling</a:t>
            </a:r>
            <a:endParaRPr lang="en-US" sz="3200" dirty="0">
              <a:solidFill>
                <a:schemeClr val="bg2"/>
              </a:solidFill>
              <a:latin typeface="Arial" charset="0"/>
            </a:endParaRPr>
          </a:p>
        </p:txBody>
      </p:sp>
    </p:spTree>
    <p:extLst>
      <p:ext uri="{BB962C8B-B14F-4D97-AF65-F5344CB8AC3E}">
        <p14:creationId xmlns:p14="http://schemas.microsoft.com/office/powerpoint/2010/main" val="1340143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cs typeface="Arial"/>
              <a:sym typeface="Arial"/>
              <a:rtl val="0"/>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marL="0" marR="0" lvl="0" indent="0" algn="dist" defTabSz="914400" rtl="0" eaLnBrk="1" fontAlgn="auto" latinLnBrk="0" hangingPunct="1">
              <a:lnSpc>
                <a:spcPct val="90000"/>
              </a:lnSpc>
              <a:spcBef>
                <a:spcPts val="0"/>
              </a:spcBef>
              <a:spcAft>
                <a:spcPts val="0"/>
              </a:spcAft>
              <a:buClrTx/>
              <a:buSzPct val="25000"/>
              <a:buFontTx/>
              <a:buNone/>
              <a:tabLst/>
              <a:defRPr/>
            </a:pPr>
            <a:endParaRPr kumimoji="0" lang="en" sz="4500" b="1" i="0" u="none" strike="noStrike" kern="0" cap="all" spc="0" normalizeH="0" baseline="0" noProof="0" dirty="0">
              <a:ln>
                <a:noFill/>
              </a:ln>
              <a:solidFill>
                <a:srgbClr val="008881"/>
              </a:solidFill>
              <a:effectLst/>
              <a:uLnTx/>
              <a:uFillTx/>
              <a:latin typeface="Arial"/>
              <a:ea typeface="Arial"/>
              <a:cs typeface="Arial"/>
              <a:sym typeface="Arial"/>
              <a:rtl val="0"/>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marL="0" marR="0" lvl="0" indent="0" algn="ctr" defTabSz="914400" rtl="0" eaLnBrk="1" fontAlgn="auto" latinLnBrk="0" hangingPunct="1">
              <a:lnSpc>
                <a:spcPct val="90000"/>
              </a:lnSpc>
              <a:spcBef>
                <a:spcPts val="0"/>
              </a:spcBef>
              <a:spcAft>
                <a:spcPts val="0"/>
              </a:spcAft>
              <a:buClrTx/>
              <a:buSzPct val="25000"/>
              <a:buFontTx/>
              <a:buNone/>
              <a:tabLst/>
              <a:defRPr/>
            </a:pPr>
            <a:r>
              <a:rPr kumimoji="0" lang="en-US" sz="3200" b="1" i="0" u="none" strike="noStrike" kern="0" cap="all" spc="0" normalizeH="0" baseline="0" noProof="0" dirty="0">
                <a:ln>
                  <a:noFill/>
                </a:ln>
                <a:solidFill>
                  <a:srgbClr val="138A7E"/>
                </a:solidFill>
                <a:effectLst/>
                <a:uLnTx/>
                <a:uFillTx/>
                <a:latin typeface="Arial"/>
                <a:cs typeface="Arial"/>
                <a:sym typeface="Arial"/>
                <a:rtl val="0"/>
              </a:rPr>
              <a:t>Domains and routes</a:t>
            </a:r>
            <a:endParaRPr kumimoji="0" lang="en" sz="2100" b="1" i="0" u="none" strike="noStrike" kern="0" cap="all" spc="0" normalizeH="0" baseline="0" noProof="0" dirty="0">
              <a:ln>
                <a:noFill/>
              </a:ln>
              <a:solidFill>
                <a:srgbClr val="138A7E"/>
              </a:solidFill>
              <a:effectLst/>
              <a:uLnTx/>
              <a:uFillTx/>
              <a:latin typeface="Arial"/>
              <a:cs typeface="Arial"/>
              <a:sym typeface="Arial"/>
              <a:rtl val="0"/>
            </a:endParaRPr>
          </a:p>
        </p:txBody>
      </p:sp>
    </p:spTree>
    <p:extLst>
      <p:ext uri="{BB962C8B-B14F-4D97-AF65-F5344CB8AC3E}">
        <p14:creationId xmlns:p14="http://schemas.microsoft.com/office/powerpoint/2010/main" val="3609107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Domains – Behind the Scenes</a:t>
            </a:r>
          </a:p>
        </p:txBody>
      </p:sp>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a:t>A entry is added to the DNS for the app domain</a:t>
            </a:r>
          </a:p>
          <a:p>
            <a:pPr marL="342900" indent="-342900">
              <a:buClr>
                <a:schemeClr val="bg2"/>
              </a:buClr>
              <a:buFont typeface="Arial"/>
              <a:buChar char="•"/>
            </a:pPr>
            <a:r>
              <a:rPr lang="en-US" sz="2000" dirty="0"/>
              <a:t>That DNS entry points to a load balancer (LTM) which points to the Cloud Foundry’s Router</a:t>
            </a:r>
          </a:p>
          <a:p>
            <a:pPr marL="342900" indent="-342900">
              <a:buClr>
                <a:schemeClr val="bg2"/>
              </a:buClr>
              <a:buFont typeface="Arial"/>
              <a:buChar char="•"/>
            </a:pPr>
            <a:r>
              <a:rPr lang="en-US" sz="2000" dirty="0"/>
              <a:t>The Router uses the subdomain or </a:t>
            </a:r>
            <a:r>
              <a:rPr lang="en-US" sz="2000" dirty="0" err="1"/>
              <a:t>ctx</a:t>
            </a:r>
            <a:r>
              <a:rPr lang="en-US" sz="2000" dirty="0"/>
              <a:t> path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Tree>
    <p:extLst>
      <p:ext uri="{BB962C8B-B14F-4D97-AF65-F5344CB8AC3E}">
        <p14:creationId xmlns:p14="http://schemas.microsoft.com/office/powerpoint/2010/main" val="105499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2"/>
          <p:cNvSpPr>
            <a:spLocks noChangeArrowheads="1"/>
          </p:cNvSpPr>
          <p:nvPr/>
        </p:nvSpPr>
        <p:spPr bwMode="auto">
          <a:xfrm>
            <a:off x="2760663" y="365125"/>
            <a:ext cx="4230687"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400" b="1">
                <a:solidFill>
                  <a:schemeClr val="bg2"/>
                </a:solidFill>
                <a:ea typeface="MS PGothic" charset="0"/>
                <a:cs typeface="MS PGothic" charset="0"/>
              </a:rPr>
              <a:t>Zero Downtime </a:t>
            </a:r>
          </a:p>
          <a:p>
            <a:pPr algn="ctr"/>
            <a:r>
              <a:rPr lang="en-US" sz="2400" b="1">
                <a:solidFill>
                  <a:schemeClr val="bg2"/>
                </a:solidFill>
                <a:ea typeface="MS PGothic" charset="0"/>
                <a:cs typeface="MS PGothic" charset="0"/>
              </a:rPr>
              <a:t>Blue-Green Deployment</a:t>
            </a:r>
          </a:p>
        </p:txBody>
      </p:sp>
      <p:sp>
        <p:nvSpPr>
          <p:cNvPr id="9218" name="AutoShape 4"/>
          <p:cNvSpPr>
            <a:spLocks noChangeArrowheads="1"/>
          </p:cNvSpPr>
          <p:nvPr/>
        </p:nvSpPr>
        <p:spPr bwMode="auto">
          <a:xfrm>
            <a:off x="1438275" y="2792413"/>
            <a:ext cx="1419225" cy="798512"/>
          </a:xfrm>
          <a:prstGeom prst="roundRect">
            <a:avLst>
              <a:gd name="adj" fmla="val 16667"/>
            </a:avLst>
          </a:prstGeom>
          <a:gradFill rotWithShape="0">
            <a:gsLst>
              <a:gs pos="0">
                <a:srgbClr val="89BDF0"/>
              </a:gs>
              <a:gs pos="100000">
                <a:srgbClr val="3D546C"/>
              </a:gs>
            </a:gsLst>
            <a:lin ang="5400000" scaled="1"/>
          </a:gradFill>
          <a:ln w="9525">
            <a:solidFill>
              <a:srgbClr val="333399"/>
            </a:solidFill>
            <a:round/>
            <a:headEnd/>
            <a:tailEnd/>
          </a:ln>
        </p:spPr>
        <p:txBody>
          <a:bodyPr wrap="none" lIns="90170" tIns="46990" rIns="90170" bIns="46990" anchor="ctr"/>
          <a:lstStyle/>
          <a:p>
            <a:pPr algn="ctr"/>
            <a:r>
              <a:rPr lang="en-US" altLang="zh-CN" b="1">
                <a:solidFill>
                  <a:schemeClr val="bg1"/>
                </a:solidFill>
                <a:ea typeface="MS PGothic" charset="0"/>
                <a:cs typeface="MS PGothic" charset="0"/>
              </a:rPr>
              <a:t>App Version1</a:t>
            </a:r>
          </a:p>
        </p:txBody>
      </p:sp>
      <p:sp>
        <p:nvSpPr>
          <p:cNvPr id="9219" name="AutoShape 5"/>
          <p:cNvSpPr>
            <a:spLocks noChangeArrowheads="1"/>
          </p:cNvSpPr>
          <p:nvPr/>
        </p:nvSpPr>
        <p:spPr bwMode="auto">
          <a:xfrm>
            <a:off x="4903788" y="2792413"/>
            <a:ext cx="1416050" cy="800100"/>
          </a:xfrm>
          <a:prstGeom prst="roundRect">
            <a:avLst>
              <a:gd name="adj" fmla="val 16667"/>
            </a:avLst>
          </a:prstGeom>
          <a:solidFill>
            <a:srgbClr val="1C8393"/>
          </a:solidFill>
          <a:ln w="9525">
            <a:solidFill>
              <a:srgbClr val="003366"/>
            </a:solidFill>
            <a:miter lim="800000"/>
            <a:headEnd/>
            <a:tailEnd/>
          </a:ln>
        </p:spPr>
        <p:txBody>
          <a:bodyPr wrap="none" lIns="90170" tIns="46990" rIns="90170" bIns="46990" anchor="ctr"/>
          <a:lstStyle/>
          <a:p>
            <a:pPr algn="ctr"/>
            <a:r>
              <a:rPr lang="en-US" altLang="zh-CN" b="1">
                <a:solidFill>
                  <a:schemeClr val="bg1"/>
                </a:solidFill>
                <a:ea typeface="MS PGothic" charset="0"/>
                <a:cs typeface="MS PGothic" charset="0"/>
              </a:rPr>
              <a:t>App Version2</a:t>
            </a:r>
            <a:endParaRPr lang="en-US" altLang="zh-CN">
              <a:solidFill>
                <a:srgbClr val="4D4D4D"/>
              </a:solidFill>
              <a:ea typeface="MS PGothic" charset="0"/>
              <a:cs typeface="MS PGothic" charset="0"/>
            </a:endParaRPr>
          </a:p>
        </p:txBody>
      </p:sp>
      <p:sp>
        <p:nvSpPr>
          <p:cNvPr id="9220" name="Text Box 6"/>
          <p:cNvSpPr>
            <a:spLocks noChangeArrowheads="1"/>
          </p:cNvSpPr>
          <p:nvPr/>
        </p:nvSpPr>
        <p:spPr bwMode="auto">
          <a:xfrm>
            <a:off x="1079500" y="1674813"/>
            <a:ext cx="1925638"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500" b="1">
                <a:solidFill>
                  <a:srgbClr val="89BDF0"/>
                </a:solidFill>
                <a:latin typeface="Courier New" charset="0"/>
                <a:ea typeface="MS PGothic" charset="0"/>
                <a:cs typeface="MS PGothic" charset="0"/>
              </a:rPr>
              <a:t>myapp.cfapps.io</a:t>
            </a:r>
          </a:p>
        </p:txBody>
      </p:sp>
      <p:sp>
        <p:nvSpPr>
          <p:cNvPr id="9221" name="Text Box 8"/>
          <p:cNvSpPr>
            <a:spLocks noChangeArrowheads="1"/>
          </p:cNvSpPr>
          <p:nvPr/>
        </p:nvSpPr>
        <p:spPr bwMode="auto">
          <a:xfrm>
            <a:off x="3749675" y="2974975"/>
            <a:ext cx="1154113"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500" dirty="0">
                <a:solidFill>
                  <a:srgbClr val="FFFFFF"/>
                </a:solidFill>
                <a:ea typeface="MS PGothic" charset="0"/>
                <a:cs typeface="MS PGothic" charset="0"/>
                <a:sym typeface="MS PGothic" charset="0"/>
              </a:rPr>
              <a:t>Live Traffic</a:t>
            </a:r>
            <a:endParaRPr lang="en-US" dirty="0">
              <a:solidFill>
                <a:srgbClr val="FFFFFF"/>
              </a:solidFill>
              <a:ea typeface="MS PGothic" charset="0"/>
              <a:cs typeface="MS PGothic" charset="0"/>
              <a:sym typeface="MS PGothic" charset="0"/>
            </a:endParaRPr>
          </a:p>
        </p:txBody>
      </p:sp>
      <p:sp>
        <p:nvSpPr>
          <p:cNvPr id="9222" name="Arrow 87"/>
          <p:cNvSpPr>
            <a:spLocks noChangeShapeType="1"/>
          </p:cNvSpPr>
          <p:nvPr/>
        </p:nvSpPr>
        <p:spPr bwMode="auto">
          <a:xfrm>
            <a:off x="3787775" y="3327400"/>
            <a:ext cx="1116013" cy="0"/>
          </a:xfrm>
          <a:prstGeom prst="line">
            <a:avLst/>
          </a:prstGeom>
          <a:noFill/>
          <a:ln w="25400">
            <a:solidFill>
              <a:schemeClr val="bg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9223" name="Text Box 8"/>
          <p:cNvSpPr>
            <a:spLocks noChangeArrowheads="1"/>
          </p:cNvSpPr>
          <p:nvPr/>
        </p:nvSpPr>
        <p:spPr bwMode="auto">
          <a:xfrm>
            <a:off x="284163" y="2968625"/>
            <a:ext cx="1154112"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500" dirty="0">
                <a:solidFill>
                  <a:srgbClr val="FFFFFF"/>
                </a:solidFill>
                <a:ea typeface="MS PGothic" charset="0"/>
                <a:cs typeface="MS PGothic" charset="0"/>
                <a:sym typeface="MS PGothic" charset="0"/>
              </a:rPr>
              <a:t>Live Traffic</a:t>
            </a:r>
            <a:endParaRPr lang="en-US" dirty="0">
              <a:solidFill>
                <a:srgbClr val="FFFFFF"/>
              </a:solidFill>
              <a:ea typeface="MS PGothic" charset="0"/>
              <a:cs typeface="MS PGothic" charset="0"/>
              <a:sym typeface="MS PGothic" charset="0"/>
            </a:endParaRPr>
          </a:p>
        </p:txBody>
      </p:sp>
      <p:sp>
        <p:nvSpPr>
          <p:cNvPr id="9224" name="Arrow 87"/>
          <p:cNvSpPr>
            <a:spLocks noChangeShapeType="1"/>
          </p:cNvSpPr>
          <p:nvPr/>
        </p:nvSpPr>
        <p:spPr bwMode="auto">
          <a:xfrm>
            <a:off x="322263" y="3322638"/>
            <a:ext cx="1116012" cy="0"/>
          </a:xfrm>
          <a:prstGeom prst="line">
            <a:avLst/>
          </a:prstGeom>
          <a:noFill/>
          <a:ln w="25400">
            <a:solidFill>
              <a:schemeClr val="bg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347486450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&amp; Tracing</a:t>
            </a: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Mobile Services</a:t>
            </a: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Networking </a:t>
            </a:r>
          </a:p>
          <a:p>
            <a:pPr algn="ctr">
              <a:lnSpc>
                <a:spcPct val="90000"/>
              </a:lnSpc>
              <a:spcAft>
                <a:spcPts val="289"/>
              </a:spcAft>
              <a:buClr>
                <a:schemeClr val="lt1"/>
              </a:buClr>
              <a:buSzPct val="25000"/>
            </a:pPr>
            <a:r>
              <a:rPr lang="en-US" dirty="0">
                <a:solidFill>
                  <a:schemeClr val="lt1"/>
                </a:solidFill>
              </a:rPr>
              <a:t>&amp; Load Balancing</a:t>
            </a: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Auto-Scaling</a:t>
            </a: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283264" y="169445"/>
            <a:ext cx="9688286" cy="460374"/>
          </a:xfrm>
        </p:spPr>
        <p:txBody>
          <a:bodyPr/>
          <a:lstStyle/>
          <a:p>
            <a:r>
              <a:rPr lang="en-US" sz="3200" b="0" dirty="0">
                <a:solidFill>
                  <a:srgbClr val="2C95DD"/>
                </a:solidFill>
              </a:rPr>
              <a:t>Cloud Foundry: An Application-centric Platform </a:t>
            </a:r>
            <a:br>
              <a:rPr lang="en-US" sz="3200" dirty="0">
                <a:solidFill>
                  <a:srgbClr val="2C95DD"/>
                </a:solidFill>
              </a:rPr>
            </a:b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79102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cs typeface="Arial"/>
              <a:sym typeface="Arial"/>
              <a:rtl val="0"/>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marL="0" marR="0" lvl="0" indent="0" algn="dist" defTabSz="914400" rtl="0" eaLnBrk="1" fontAlgn="auto" latinLnBrk="0" hangingPunct="1">
              <a:lnSpc>
                <a:spcPct val="90000"/>
              </a:lnSpc>
              <a:spcBef>
                <a:spcPts val="0"/>
              </a:spcBef>
              <a:spcAft>
                <a:spcPts val="0"/>
              </a:spcAft>
              <a:buClrTx/>
              <a:buSzPct val="25000"/>
              <a:buFontTx/>
              <a:buNone/>
              <a:tabLst/>
              <a:defRPr/>
            </a:pPr>
            <a:endParaRPr kumimoji="0" lang="en" sz="4500" b="1" i="0" u="none" strike="noStrike" kern="0" cap="all" spc="0" normalizeH="0" baseline="0" noProof="0" dirty="0">
              <a:ln>
                <a:noFill/>
              </a:ln>
              <a:solidFill>
                <a:srgbClr val="008881"/>
              </a:solidFill>
              <a:effectLst/>
              <a:uLnTx/>
              <a:uFillTx/>
              <a:latin typeface="Arial"/>
              <a:ea typeface="Arial"/>
              <a:cs typeface="Arial"/>
              <a:sym typeface="Arial"/>
              <a:rtl val="0"/>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marL="0" marR="0" lvl="0" indent="0" algn="ctr" defTabSz="914400" rtl="0" eaLnBrk="1" fontAlgn="auto" latinLnBrk="0" hangingPunct="1">
              <a:lnSpc>
                <a:spcPct val="90000"/>
              </a:lnSpc>
              <a:spcBef>
                <a:spcPts val="0"/>
              </a:spcBef>
              <a:spcAft>
                <a:spcPts val="0"/>
              </a:spcAft>
              <a:buClrTx/>
              <a:buSzPct val="25000"/>
              <a:buFontTx/>
              <a:buNone/>
              <a:tabLst/>
              <a:defRPr/>
            </a:pPr>
            <a:r>
              <a:rPr kumimoji="0" lang="en-US" sz="3200" b="1" i="0" u="none" strike="noStrike" kern="0" cap="all" spc="0" normalizeH="0" baseline="0" noProof="0" dirty="0" err="1">
                <a:ln>
                  <a:noFill/>
                </a:ln>
                <a:solidFill>
                  <a:srgbClr val="138A7E"/>
                </a:solidFill>
                <a:effectLst/>
                <a:uLnTx/>
                <a:uFillTx/>
                <a:latin typeface="Arial"/>
                <a:cs typeface="Arial"/>
                <a:sym typeface="Arial"/>
                <a:rtl val="0"/>
              </a:rPr>
              <a:t>LOgging</a:t>
            </a:r>
            <a:endParaRPr kumimoji="0" lang="en" sz="2100" b="1" i="0" u="none" strike="noStrike" kern="0" cap="all" spc="0" normalizeH="0" baseline="0" noProof="0" dirty="0">
              <a:ln>
                <a:noFill/>
              </a:ln>
              <a:solidFill>
                <a:srgbClr val="138A7E"/>
              </a:solidFill>
              <a:effectLst/>
              <a:uLnTx/>
              <a:uFillTx/>
              <a:latin typeface="Arial"/>
              <a:cs typeface="Arial"/>
              <a:sym typeface="Arial"/>
              <a:rtl val="0"/>
            </a:endParaRPr>
          </a:p>
        </p:txBody>
      </p:sp>
    </p:spTree>
    <p:extLst>
      <p:ext uri="{BB962C8B-B14F-4D97-AF65-F5344CB8AC3E}">
        <p14:creationId xmlns:p14="http://schemas.microsoft.com/office/powerpoint/2010/main" val="853726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cs typeface="Arial"/>
              <a:sym typeface="Arial"/>
              <a:rtl val="0"/>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marL="0" marR="0" lvl="0" indent="0" algn="dist" defTabSz="914400" rtl="0" eaLnBrk="1" fontAlgn="auto" latinLnBrk="0" hangingPunct="1">
              <a:lnSpc>
                <a:spcPct val="90000"/>
              </a:lnSpc>
              <a:spcBef>
                <a:spcPts val="0"/>
              </a:spcBef>
              <a:spcAft>
                <a:spcPts val="0"/>
              </a:spcAft>
              <a:buClrTx/>
              <a:buSzPct val="25000"/>
              <a:buFontTx/>
              <a:buNone/>
              <a:tabLst/>
              <a:defRPr/>
            </a:pPr>
            <a:endParaRPr kumimoji="0" lang="en" sz="4500" b="1" i="0" u="none" strike="noStrike" kern="0" cap="all" spc="0" normalizeH="0" baseline="0" noProof="0" dirty="0">
              <a:ln>
                <a:noFill/>
              </a:ln>
              <a:solidFill>
                <a:srgbClr val="008881"/>
              </a:solidFill>
              <a:effectLst/>
              <a:uLnTx/>
              <a:uFillTx/>
              <a:latin typeface="Arial"/>
              <a:ea typeface="Arial"/>
              <a:cs typeface="Arial"/>
              <a:sym typeface="Arial"/>
              <a:rtl val="0"/>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marL="0" marR="0" lvl="0" indent="0" algn="ctr" defTabSz="914400" rtl="0" eaLnBrk="1" fontAlgn="auto" latinLnBrk="0" hangingPunct="1">
              <a:lnSpc>
                <a:spcPct val="90000"/>
              </a:lnSpc>
              <a:spcBef>
                <a:spcPts val="0"/>
              </a:spcBef>
              <a:spcAft>
                <a:spcPts val="0"/>
              </a:spcAft>
              <a:buClrTx/>
              <a:buSzPct val="25000"/>
              <a:buFontTx/>
              <a:buNone/>
              <a:tabLst/>
              <a:defRPr/>
            </a:pPr>
            <a:r>
              <a:rPr kumimoji="0" lang="en-US" sz="3200" b="1" i="0" u="none" strike="noStrike" kern="0" cap="all" spc="0" normalizeH="0" baseline="0" noProof="0" dirty="0">
                <a:ln>
                  <a:noFill/>
                </a:ln>
                <a:solidFill>
                  <a:srgbClr val="74CEC7"/>
                </a:solidFill>
                <a:effectLst/>
                <a:uLnTx/>
                <a:uFillTx/>
                <a:latin typeface="Arial"/>
                <a:cs typeface="Arial"/>
                <a:sym typeface="Arial"/>
                <a:rtl val="0"/>
              </a:rPr>
              <a:t>D e m o</a:t>
            </a:r>
            <a:endParaRPr kumimoji="0" lang="en" sz="2100" b="1" i="0" u="none" strike="noStrike" kern="0" cap="all" spc="0" normalizeH="0" baseline="0" noProof="0" dirty="0">
              <a:ln>
                <a:noFill/>
              </a:ln>
              <a:solidFill>
                <a:srgbClr val="74CEC7"/>
              </a:solidFill>
              <a:effectLst/>
              <a:uLnTx/>
              <a:uFillTx/>
              <a:latin typeface="Arial"/>
              <a:cs typeface="Arial"/>
              <a:sym typeface="Arial"/>
              <a:rtl val="0"/>
            </a:endParaRPr>
          </a:p>
        </p:txBody>
      </p:sp>
    </p:spTree>
    <p:extLst>
      <p:ext uri="{BB962C8B-B14F-4D97-AF65-F5344CB8AC3E}">
        <p14:creationId xmlns:p14="http://schemas.microsoft.com/office/powerpoint/2010/main" val="2508606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163" y="955675"/>
            <a:ext cx="4814887" cy="3506788"/>
          </a:xfrm>
          <a:prstGeom prst="roundRect">
            <a:avLst>
              <a:gd name="adj" fmla="val 4999"/>
            </a:avLst>
          </a:prstGeom>
          <a:solidFill>
            <a:schemeClr val="bg1">
              <a:lumMod val="65000"/>
            </a:schemeClr>
          </a:solidFill>
          <a:ln w="12700">
            <a:miter lim="400000"/>
          </a:ln>
        </p:spPr>
        <p:txBody>
          <a:bodyPr lIns="50800" tIns="50800" rIns="50800" bIns="50800" anchor="ctr"/>
          <a:lstStyle/>
          <a:p>
            <a:pPr>
              <a:defRPr>
                <a:solidFill>
                  <a:srgbClr val="008881"/>
                </a:solidFill>
                <a:uFill>
                  <a:solidFill>
                    <a:srgbClr val="008881"/>
                  </a:solidFill>
                </a:uFill>
              </a:defRPr>
            </a:pPr>
            <a:endParaRPr>
              <a:solidFill>
                <a:srgbClr val="008881"/>
              </a:solidFill>
              <a:uFill>
                <a:solidFill>
                  <a:srgbClr val="008881"/>
                </a:solidFill>
              </a:uFill>
            </a:endParaRPr>
          </a:p>
        </p:txBody>
      </p:sp>
      <p:pic>
        <p:nvPicPr>
          <p:cNvPr id="37890" name="pasted-image.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513" y="1573213"/>
            <a:ext cx="4248150" cy="2393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37891" name="Shape 1116"/>
          <p:cNvSpPr txBox="1">
            <a:spLocks/>
          </p:cNvSpPr>
          <p:nvPr/>
        </p:nvSpPr>
        <p:spPr bwMode="auto">
          <a:xfrm>
            <a:off x="149225" y="128588"/>
            <a:ext cx="8410575"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solidFill>
                  <a:srgbClr val="FFFFFF"/>
                </a:solidFill>
                <a:sym typeface="Helvetica" charset="0"/>
              </a:rPr>
              <a:t>Stream application logs</a:t>
            </a:r>
          </a:p>
        </p:txBody>
      </p:sp>
      <p:cxnSp>
        <p:nvCxnSpPr>
          <p:cNvPr id="5" name="Elbow Connector 4"/>
          <p:cNvCxnSpPr>
            <a:stCxn id="37890" idx="2"/>
          </p:cNvCxnSpPr>
          <p:nvPr/>
        </p:nvCxnSpPr>
        <p:spPr>
          <a:xfrm rot="5400000">
            <a:off x="4878388" y="2597150"/>
            <a:ext cx="230187" cy="2970213"/>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37893"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368550"/>
            <a:ext cx="3292475"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4"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688" y="1223963"/>
            <a:ext cx="2420937" cy="86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9316526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669925"/>
            <a:ext cx="6107113" cy="444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2" name="Rectangle 1"/>
          <p:cNvSpPr>
            <a:spLocks noGrp="1" noChangeArrowheads="1"/>
          </p:cNvSpPr>
          <p:nvPr>
            <p:ph type="title"/>
          </p:nvPr>
        </p:nvSpPr>
        <p:spPr/>
        <p:txBody>
          <a:bodyPr/>
          <a:lstStyle/>
          <a:p>
            <a:r>
              <a:rPr lang="en-US" sz="3200" dirty="0">
                <a:solidFill>
                  <a:srgbClr val="FFFFFF"/>
                </a:solidFill>
                <a:latin typeface="Arial" charset="0"/>
              </a:rPr>
              <a:t>PCF Metrics</a:t>
            </a:r>
          </a:p>
        </p:txBody>
      </p:sp>
      <p:sp>
        <p:nvSpPr>
          <p:cNvPr id="6" name="Text Box 12"/>
          <p:cNvSpPr txBox="1">
            <a:spLocks noChangeArrowheads="1"/>
          </p:cNvSpPr>
          <p:nvPr/>
        </p:nvSpPr>
        <p:spPr bwMode="auto">
          <a:xfrm>
            <a:off x="7713663" y="1979613"/>
            <a:ext cx="1335087" cy="600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a:solidFill>
                  <a:srgbClr val="FF0000"/>
                </a:solidFill>
              </a:rPr>
              <a:t>Container </a:t>
            </a:r>
            <a:br>
              <a:rPr lang="en-US" dirty="0">
                <a:solidFill>
                  <a:srgbClr val="FF0000"/>
                </a:solidFill>
              </a:rPr>
            </a:br>
            <a:r>
              <a:rPr lang="en-US" dirty="0">
                <a:solidFill>
                  <a:srgbClr val="FF0000"/>
                </a:solidFill>
              </a:rPr>
              <a:t>metrics</a:t>
            </a:r>
          </a:p>
        </p:txBody>
      </p:sp>
      <p:cxnSp>
        <p:nvCxnSpPr>
          <p:cNvPr id="5" name="Straight Arrow Connector 4"/>
          <p:cNvCxnSpPr>
            <a:stCxn id="11" idx="1"/>
          </p:cNvCxnSpPr>
          <p:nvPr/>
        </p:nvCxnSpPr>
        <p:spPr>
          <a:xfrm flipH="1">
            <a:off x="7181850" y="1497013"/>
            <a:ext cx="377825" cy="9842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270750" y="2219325"/>
            <a:ext cx="400050" cy="16192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 Box 12"/>
          <p:cNvSpPr txBox="1">
            <a:spLocks noChangeArrowheads="1"/>
          </p:cNvSpPr>
          <p:nvPr/>
        </p:nvSpPr>
        <p:spPr bwMode="auto">
          <a:xfrm>
            <a:off x="7502525" y="3476625"/>
            <a:ext cx="1335088" cy="601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a:solidFill>
                  <a:srgbClr val="FF0000"/>
                </a:solidFill>
              </a:rPr>
              <a:t>Application</a:t>
            </a:r>
            <a:br>
              <a:rPr lang="en-US" dirty="0">
                <a:solidFill>
                  <a:srgbClr val="FF0000"/>
                </a:solidFill>
              </a:rPr>
            </a:br>
            <a:r>
              <a:rPr lang="en-US" dirty="0">
                <a:solidFill>
                  <a:srgbClr val="FF0000"/>
                </a:solidFill>
              </a:rPr>
              <a:t>logs</a:t>
            </a:r>
          </a:p>
        </p:txBody>
      </p:sp>
      <p:cxnSp>
        <p:nvCxnSpPr>
          <p:cNvPr id="14" name="Straight Arrow Connector 13"/>
          <p:cNvCxnSpPr/>
          <p:nvPr/>
        </p:nvCxnSpPr>
        <p:spPr>
          <a:xfrm flipH="1">
            <a:off x="7061200" y="3952875"/>
            <a:ext cx="400050" cy="2746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 Box 12"/>
          <p:cNvSpPr txBox="1">
            <a:spLocks noChangeArrowheads="1"/>
          </p:cNvSpPr>
          <p:nvPr/>
        </p:nvSpPr>
        <p:spPr bwMode="auto">
          <a:xfrm>
            <a:off x="7559675" y="1195388"/>
            <a:ext cx="1333500" cy="6016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a:solidFill>
                  <a:srgbClr val="FF0000"/>
                </a:solidFill>
              </a:rPr>
              <a:t>Application</a:t>
            </a:r>
            <a:br>
              <a:rPr lang="en-US" dirty="0">
                <a:solidFill>
                  <a:srgbClr val="FF0000"/>
                </a:solidFill>
              </a:rPr>
            </a:br>
            <a:r>
              <a:rPr lang="en-US" dirty="0">
                <a:solidFill>
                  <a:srgbClr val="FF0000"/>
                </a:solidFill>
              </a:rPr>
              <a:t>events</a:t>
            </a:r>
          </a:p>
        </p:txBody>
      </p:sp>
    </p:spTree>
    <p:extLst>
      <p:ext uri="{BB962C8B-B14F-4D97-AF65-F5344CB8AC3E}">
        <p14:creationId xmlns:p14="http://schemas.microsoft.com/office/powerpoint/2010/main" val="25770236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669925"/>
            <a:ext cx="6107113" cy="444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0" name="Rectangle 1"/>
          <p:cNvSpPr>
            <a:spLocks noGrp="1" noChangeArrowheads="1"/>
          </p:cNvSpPr>
          <p:nvPr>
            <p:ph type="title"/>
          </p:nvPr>
        </p:nvSpPr>
        <p:spPr/>
        <p:txBody>
          <a:bodyPr/>
          <a:lstStyle/>
          <a:p>
            <a:r>
              <a:rPr lang="en-US" sz="3200" dirty="0">
                <a:solidFill>
                  <a:srgbClr val="FFFFFF"/>
                </a:solidFill>
                <a:latin typeface="Arial" charset="0"/>
              </a:rPr>
              <a:t>PCF Metrics</a:t>
            </a:r>
          </a:p>
        </p:txBody>
      </p:sp>
      <p:sp>
        <p:nvSpPr>
          <p:cNvPr id="6" name="Text Box 12"/>
          <p:cNvSpPr txBox="1">
            <a:spLocks noChangeArrowheads="1"/>
          </p:cNvSpPr>
          <p:nvPr/>
        </p:nvSpPr>
        <p:spPr bwMode="auto">
          <a:xfrm>
            <a:off x="7713663" y="1757363"/>
            <a:ext cx="1335087" cy="6016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a:solidFill>
                  <a:srgbClr val="FF0000"/>
                </a:solidFill>
              </a:rPr>
              <a:t>Networking</a:t>
            </a:r>
            <a:br>
              <a:rPr lang="en-US" dirty="0">
                <a:solidFill>
                  <a:srgbClr val="FF0000"/>
                </a:solidFill>
              </a:rPr>
            </a:br>
            <a:r>
              <a:rPr lang="en-US" dirty="0">
                <a:solidFill>
                  <a:srgbClr val="FF0000"/>
                </a:solidFill>
              </a:rPr>
              <a:t>metrics</a:t>
            </a:r>
          </a:p>
        </p:txBody>
      </p:sp>
      <p:cxnSp>
        <p:nvCxnSpPr>
          <p:cNvPr id="5" name="Straight Arrow Connector 4"/>
          <p:cNvCxnSpPr/>
          <p:nvPr/>
        </p:nvCxnSpPr>
        <p:spPr>
          <a:xfrm flipH="1" flipV="1">
            <a:off x="7181850" y="1846263"/>
            <a:ext cx="433388" cy="10318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270750" y="2108200"/>
            <a:ext cx="400050" cy="27305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 Box 12"/>
          <p:cNvSpPr txBox="1">
            <a:spLocks noChangeArrowheads="1"/>
          </p:cNvSpPr>
          <p:nvPr/>
        </p:nvSpPr>
        <p:spPr bwMode="auto">
          <a:xfrm>
            <a:off x="7502525" y="3476625"/>
            <a:ext cx="1335088" cy="601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a:solidFill>
                  <a:srgbClr val="FF0000"/>
                </a:solidFill>
              </a:rPr>
              <a:t>Application</a:t>
            </a:r>
            <a:br>
              <a:rPr lang="en-US" dirty="0">
                <a:solidFill>
                  <a:srgbClr val="FF0000"/>
                </a:solidFill>
              </a:rPr>
            </a:br>
            <a:r>
              <a:rPr lang="en-US" dirty="0">
                <a:solidFill>
                  <a:srgbClr val="FF0000"/>
                </a:solidFill>
              </a:rPr>
              <a:t>logs</a:t>
            </a:r>
          </a:p>
        </p:txBody>
      </p:sp>
      <p:cxnSp>
        <p:nvCxnSpPr>
          <p:cNvPr id="14" name="Straight Arrow Connector 13"/>
          <p:cNvCxnSpPr/>
          <p:nvPr/>
        </p:nvCxnSpPr>
        <p:spPr>
          <a:xfrm flipH="1">
            <a:off x="7061200" y="3952875"/>
            <a:ext cx="400050" cy="2746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1770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p:txBody>
          <a:bodyPr/>
          <a:lstStyle/>
          <a:p>
            <a:r>
              <a:rPr lang="en-US" sz="3200" dirty="0">
                <a:solidFill>
                  <a:srgbClr val="FFFFFF"/>
                </a:solidFill>
                <a:latin typeface="Arial" charset="0"/>
              </a:rPr>
              <a:t>Application Performance Monitoring</a:t>
            </a:r>
          </a:p>
        </p:txBody>
      </p:sp>
      <p:sp>
        <p:nvSpPr>
          <p:cNvPr id="60418" name="Rectangle 2"/>
          <p:cNvSpPr>
            <a:spLocks noGrp="1" noChangeArrowheads="1"/>
          </p:cNvSpPr>
          <p:nvPr>
            <p:ph sz="half" idx="1"/>
          </p:nvPr>
        </p:nvSpPr>
        <p:spPr>
          <a:xfrm>
            <a:off x="457200" y="876300"/>
            <a:ext cx="8229600" cy="3717925"/>
          </a:xfrm>
        </p:spPr>
        <p:txBody>
          <a:bodyPr/>
          <a:lstStyle/>
          <a:p>
            <a:r>
              <a:rPr lang="en-US" dirty="0">
                <a:solidFill>
                  <a:srgbClr val="FFFFFF"/>
                </a:solidFill>
                <a:latin typeface="Arial" charset="0"/>
              </a:rPr>
              <a:t>PCF Metrics provides a real-time application monitoring dashboard </a:t>
            </a:r>
          </a:p>
          <a:p>
            <a:endParaRPr lang="en-US" dirty="0">
              <a:solidFill>
                <a:srgbClr val="FFFFFF"/>
              </a:solidFill>
              <a:latin typeface="Arial" charset="0"/>
            </a:endParaRPr>
          </a:p>
          <a:p>
            <a:r>
              <a:rPr lang="en-US" dirty="0">
                <a:solidFill>
                  <a:srgbClr val="FFFFFF"/>
                </a:solidFill>
                <a:latin typeface="Arial" charset="0"/>
              </a:rPr>
              <a:t>3</a:t>
            </a:r>
            <a:r>
              <a:rPr lang="en-US" baseline="30000" dirty="0">
                <a:solidFill>
                  <a:srgbClr val="FFFFFF"/>
                </a:solidFill>
                <a:latin typeface="Arial" charset="0"/>
              </a:rPr>
              <a:t>rd</a:t>
            </a:r>
            <a:r>
              <a:rPr lang="en-US" dirty="0">
                <a:solidFill>
                  <a:srgbClr val="FFFFFF"/>
                </a:solidFill>
                <a:latin typeface="Arial" charset="0"/>
              </a:rPr>
              <a:t> Party Tiles provide in-depth monitoring of applications running on PCF via an embedded agent bundled with applications that are deployed using </a:t>
            </a:r>
            <a:r>
              <a:rPr lang="en-US" dirty="0" err="1">
                <a:solidFill>
                  <a:srgbClr val="FFFFFF"/>
                </a:solidFill>
                <a:latin typeface="Arial" charset="0"/>
              </a:rPr>
              <a:t>Buildpacks</a:t>
            </a:r>
            <a:endParaRPr lang="en-US" dirty="0">
              <a:solidFill>
                <a:srgbClr val="FFFFFF"/>
              </a:solidFill>
              <a:latin typeface="Arial" charset="0"/>
            </a:endParaRPr>
          </a:p>
          <a:p>
            <a:pPr marL="342900" lvl="2" indent="-342900">
              <a:buFont typeface="Arial"/>
              <a:buChar char="•"/>
            </a:pPr>
            <a:r>
              <a:rPr lang="en-US" dirty="0">
                <a:solidFill>
                  <a:srgbClr val="FFFFFF"/>
                </a:solidFill>
                <a:latin typeface="Arial" charset="0"/>
              </a:rPr>
              <a:t>New Relic </a:t>
            </a:r>
          </a:p>
          <a:p>
            <a:pPr marL="342900" lvl="2" indent="-342900">
              <a:buFont typeface="Arial"/>
              <a:buChar char="•"/>
            </a:pPr>
            <a:r>
              <a:rPr lang="en-US" dirty="0" err="1">
                <a:solidFill>
                  <a:srgbClr val="FFFFFF"/>
                </a:solidFill>
                <a:latin typeface="Arial" charset="0"/>
              </a:rPr>
              <a:t>AppDynamics</a:t>
            </a:r>
            <a:endParaRPr lang="en-US" dirty="0">
              <a:solidFill>
                <a:srgbClr val="FFFFFF"/>
              </a:solidFill>
              <a:latin typeface="Arial" charset="0"/>
            </a:endParaRPr>
          </a:p>
          <a:p>
            <a:pPr marL="342900" lvl="2" indent="-342900">
              <a:buFont typeface="Arial"/>
              <a:buChar char="•"/>
            </a:pPr>
            <a:r>
              <a:rPr lang="en-US" dirty="0" err="1">
                <a:solidFill>
                  <a:srgbClr val="FFFFFF"/>
                </a:solidFill>
                <a:latin typeface="Arial" charset="0"/>
              </a:rPr>
              <a:t>Dynatrace</a:t>
            </a:r>
            <a:endParaRPr lang="en-US" dirty="0">
              <a:solidFill>
                <a:srgbClr val="FFFFFF"/>
              </a:solidFill>
              <a:latin typeface="Arial" charset="0"/>
            </a:endParaRPr>
          </a:p>
          <a:p>
            <a:pPr lvl="2"/>
            <a:endParaRPr lang="en-US" dirty="0">
              <a:solidFill>
                <a:srgbClr val="FFFFFF"/>
              </a:solidFill>
              <a:latin typeface="Arial" charset="0"/>
            </a:endParaRPr>
          </a:p>
        </p:txBody>
      </p:sp>
    </p:spTree>
    <p:extLst>
      <p:ext uri="{BB962C8B-B14F-4D97-AF65-F5344CB8AC3E}">
        <p14:creationId xmlns:p14="http://schemas.microsoft.com/office/powerpoint/2010/main" val="25024048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cs typeface="Arial"/>
              <a:sym typeface="Arial"/>
              <a:rtl val="0"/>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marL="0" marR="0" lvl="0" indent="0" algn="dist" defTabSz="914400" rtl="0" eaLnBrk="1" fontAlgn="auto" latinLnBrk="0" hangingPunct="1">
              <a:lnSpc>
                <a:spcPct val="90000"/>
              </a:lnSpc>
              <a:spcBef>
                <a:spcPts val="0"/>
              </a:spcBef>
              <a:spcAft>
                <a:spcPts val="0"/>
              </a:spcAft>
              <a:buClrTx/>
              <a:buSzPct val="25000"/>
              <a:buFontTx/>
              <a:buNone/>
              <a:tabLst/>
              <a:defRPr/>
            </a:pPr>
            <a:endParaRPr kumimoji="0" lang="en" sz="4500" b="1" i="0" u="none" strike="noStrike" kern="0" cap="all" spc="0" normalizeH="0" baseline="0" noProof="0" dirty="0">
              <a:ln>
                <a:noFill/>
              </a:ln>
              <a:solidFill>
                <a:srgbClr val="008881"/>
              </a:solidFill>
              <a:effectLst/>
              <a:uLnTx/>
              <a:uFillTx/>
              <a:latin typeface="Arial"/>
              <a:ea typeface="Arial"/>
              <a:cs typeface="Arial"/>
              <a:sym typeface="Arial"/>
              <a:rtl val="0"/>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marL="0" marR="0" lvl="0" indent="0" algn="ctr" defTabSz="914400" rtl="0" eaLnBrk="1" fontAlgn="auto" latinLnBrk="0" hangingPunct="1">
              <a:lnSpc>
                <a:spcPct val="90000"/>
              </a:lnSpc>
              <a:spcBef>
                <a:spcPts val="0"/>
              </a:spcBef>
              <a:spcAft>
                <a:spcPts val="0"/>
              </a:spcAft>
              <a:buClrTx/>
              <a:buSzPct val="25000"/>
              <a:buFontTx/>
              <a:buNone/>
              <a:tabLst/>
              <a:defRPr/>
            </a:pPr>
            <a:r>
              <a:rPr kumimoji="0" lang="en-US" sz="3200" b="1" i="0" u="none" strike="noStrike" kern="0" cap="all" spc="0" normalizeH="0" baseline="0" noProof="0" dirty="0">
                <a:ln>
                  <a:noFill/>
                </a:ln>
                <a:solidFill>
                  <a:srgbClr val="138A7E"/>
                </a:solidFill>
                <a:effectLst/>
                <a:uLnTx/>
                <a:uFillTx/>
                <a:latin typeface="Arial"/>
                <a:cs typeface="Arial"/>
                <a:sym typeface="Arial"/>
                <a:rtl val="0"/>
              </a:rPr>
              <a:t>Services</a:t>
            </a:r>
            <a:endParaRPr kumimoji="0" lang="en" sz="2100" b="1" i="0" u="none" strike="noStrike" kern="0" cap="all" spc="0" normalizeH="0" baseline="0" noProof="0" dirty="0">
              <a:ln>
                <a:noFill/>
              </a:ln>
              <a:solidFill>
                <a:srgbClr val="138A7E"/>
              </a:solidFill>
              <a:effectLst/>
              <a:uLnTx/>
              <a:uFillTx/>
              <a:latin typeface="Arial"/>
              <a:cs typeface="Arial"/>
              <a:sym typeface="Arial"/>
              <a:rtl val="0"/>
            </a:endParaRPr>
          </a:p>
        </p:txBody>
      </p:sp>
    </p:spTree>
    <p:extLst>
      <p:ext uri="{BB962C8B-B14F-4D97-AF65-F5344CB8AC3E}">
        <p14:creationId xmlns:p14="http://schemas.microsoft.com/office/powerpoint/2010/main" val="2524595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sz="2800" dirty="0">
                <a:solidFill>
                  <a:srgbClr val="FFFFFF"/>
                </a:solidFill>
                <a:latin typeface="Arial" charset="0"/>
              </a:rPr>
              <a:t>What is a Service</a:t>
            </a:r>
          </a:p>
        </p:txBody>
      </p:sp>
      <p:sp>
        <p:nvSpPr>
          <p:cNvPr id="16386" name="Text Placeholder 2"/>
          <p:cNvSpPr>
            <a:spLocks noGrp="1"/>
          </p:cNvSpPr>
          <p:nvPr>
            <p:ph sz="half" idx="1"/>
          </p:nvPr>
        </p:nvSpPr>
        <p:spPr>
          <a:xfrm>
            <a:off x="457200" y="876300"/>
            <a:ext cx="4038600" cy="3717925"/>
          </a:xfrm>
        </p:spPr>
        <p:txBody>
          <a:bodyPr/>
          <a:lstStyle/>
          <a:p>
            <a:pPr marL="342900" indent="-342900">
              <a:buFont typeface="Arial"/>
              <a:buChar char="•"/>
            </a:pPr>
            <a:r>
              <a:rPr lang="en-US" dirty="0">
                <a:solidFill>
                  <a:schemeClr val="bg1"/>
                </a:solidFill>
                <a:latin typeface="Arial" charset="0"/>
              </a:rPr>
              <a:t>Allows resources to be easily provisioned on-demand</a:t>
            </a:r>
          </a:p>
          <a:p>
            <a:pPr marL="342900" indent="-342900">
              <a:buFont typeface="Arial"/>
              <a:buChar char="•"/>
            </a:pPr>
            <a:r>
              <a:rPr lang="en-US" dirty="0">
                <a:solidFill>
                  <a:schemeClr val="bg1"/>
                </a:solidFill>
                <a:latin typeface="Arial" charset="0"/>
              </a:rPr>
              <a:t>Typically middleware, frameworks, and other “components” necessary for applications</a:t>
            </a:r>
          </a:p>
          <a:p>
            <a:pPr marL="342900" indent="-342900">
              <a:buFont typeface="Arial"/>
              <a:buChar char="•"/>
            </a:pPr>
            <a:r>
              <a:rPr lang="en-US" dirty="0">
                <a:solidFill>
                  <a:schemeClr val="bg1"/>
                </a:solidFill>
                <a:latin typeface="Arial" charset="0"/>
              </a:rPr>
              <a:t>Can be a persistent, </a:t>
            </a:r>
            <a:r>
              <a:rPr lang="en-US" dirty="0" err="1">
                <a:solidFill>
                  <a:schemeClr val="bg1"/>
                </a:solidFill>
                <a:latin typeface="Arial" charset="0"/>
              </a:rPr>
              <a:t>stateful</a:t>
            </a:r>
            <a:r>
              <a:rPr lang="en-US" dirty="0">
                <a:solidFill>
                  <a:schemeClr val="bg1"/>
                </a:solidFill>
                <a:latin typeface="Arial" charset="0"/>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5828373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descr="MP90028933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333500"/>
            <a:ext cx="4557713" cy="275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0" name="Title 1"/>
          <p:cNvSpPr>
            <a:spLocks noGrp="1"/>
          </p:cNvSpPr>
          <p:nvPr>
            <p:ph type="title"/>
          </p:nvPr>
        </p:nvSpPr>
        <p:spPr/>
        <p:txBody>
          <a:bodyPr/>
          <a:lstStyle/>
          <a:p>
            <a:r>
              <a:rPr lang="en-US" sz="2800" dirty="0">
                <a:solidFill>
                  <a:srgbClr val="FFFFFF"/>
                </a:solidFill>
                <a:latin typeface="Arial" charset="0"/>
              </a:rPr>
              <a:t>Two Types of Services</a:t>
            </a:r>
          </a:p>
        </p:txBody>
      </p:sp>
      <p:sp>
        <p:nvSpPr>
          <p:cNvPr id="17411" name="Content Placeholder 13"/>
          <p:cNvSpPr>
            <a:spLocks noGrp="1"/>
          </p:cNvSpPr>
          <p:nvPr>
            <p:ph sz="half" idx="1"/>
          </p:nvPr>
        </p:nvSpPr>
        <p:spPr>
          <a:xfrm>
            <a:off x="457200" y="876300"/>
            <a:ext cx="4038600" cy="3717925"/>
          </a:xfrm>
        </p:spPr>
        <p:txBody>
          <a:bodyPr/>
          <a:lstStyle/>
          <a:p>
            <a:pPr marL="342900" indent="-342900">
              <a:buFont typeface="Arial"/>
              <a:buChar char="•"/>
            </a:pPr>
            <a:r>
              <a:rPr lang="en-US" dirty="0">
                <a:solidFill>
                  <a:srgbClr val="FFFFFF"/>
                </a:solidFill>
                <a:latin typeface="Arial" charset="0"/>
              </a:rPr>
              <a:t>Managed - Fully integrated, with full lifecycle management</a:t>
            </a:r>
          </a:p>
          <a:p>
            <a:pPr marL="342900" indent="-342900">
              <a:buFont typeface="Arial"/>
              <a:buChar char="•"/>
            </a:pPr>
            <a:endParaRPr lang="en-US" dirty="0">
              <a:solidFill>
                <a:srgbClr val="FFFFFF"/>
              </a:solidFill>
              <a:latin typeface="Arial" charset="0"/>
            </a:endParaRPr>
          </a:p>
          <a:p>
            <a:pPr marL="342900" indent="-342900">
              <a:buFont typeface="Arial"/>
              <a:buChar char="•"/>
            </a:pPr>
            <a:r>
              <a:rPr lang="en-US" dirty="0">
                <a:solidFill>
                  <a:srgbClr val="FFFFFF"/>
                </a:solidFill>
                <a:latin typeface="Arial" charset="0"/>
              </a:rPr>
              <a:t>User-Provided – Created and managed external to the platform</a:t>
            </a:r>
          </a:p>
          <a:p>
            <a:endParaRPr lang="en-US" dirty="0">
              <a:latin typeface="Arial" charset="0"/>
            </a:endParaRPr>
          </a:p>
        </p:txBody>
      </p:sp>
      <p:sp>
        <p:nvSpPr>
          <p:cNvPr id="17412" name="Text Placeholder 2"/>
          <p:cNvSpPr txBox="1">
            <a:spLocks/>
          </p:cNvSpPr>
          <p:nvPr/>
        </p:nvSpPr>
        <p:spPr bwMode="auto">
          <a:xfrm>
            <a:off x="5422900" y="1204913"/>
            <a:ext cx="3552825" cy="339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chemeClr val="bg2"/>
              </a:buClr>
              <a:buSzPct val="100000"/>
            </a:pPr>
            <a:endParaRPr lang="en-US">
              <a:solidFill>
                <a:srgbClr val="FFFFFF"/>
              </a:solidFill>
              <a:cs typeface="Arial" charset="0"/>
              <a:sym typeface="Arial" charset="0"/>
            </a:endParaRPr>
          </a:p>
        </p:txBody>
      </p:sp>
    </p:spTree>
    <p:extLst>
      <p:ext uri="{BB962C8B-B14F-4D97-AF65-F5344CB8AC3E}">
        <p14:creationId xmlns:p14="http://schemas.microsoft.com/office/powerpoint/2010/main" val="378567014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125" y="893763"/>
            <a:ext cx="1879600" cy="180657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CI/CD</a:t>
            </a:r>
          </a:p>
          <a:p>
            <a:pPr algn="ctr">
              <a:defRPr/>
            </a:pPr>
            <a:endParaRPr lang="en-US" dirty="0"/>
          </a:p>
        </p:txBody>
      </p:sp>
      <p:sp>
        <p:nvSpPr>
          <p:cNvPr id="34" name="Rectangle 33"/>
          <p:cNvSpPr/>
          <p:nvPr/>
        </p:nvSpPr>
        <p:spPr>
          <a:xfrm>
            <a:off x="2052638" y="893763"/>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Data</a:t>
            </a:r>
            <a:endParaRPr lang="en-US" dirty="0">
              <a:solidFill>
                <a:srgbClr val="000000"/>
              </a:solidFill>
            </a:endParaRPr>
          </a:p>
        </p:txBody>
      </p:sp>
      <p:sp>
        <p:nvSpPr>
          <p:cNvPr id="18435" name="Title 1"/>
          <p:cNvSpPr>
            <a:spLocks noGrp="1"/>
          </p:cNvSpPr>
          <p:nvPr>
            <p:ph type="title"/>
          </p:nvPr>
        </p:nvSpPr>
        <p:spPr>
          <a:xfrm>
            <a:off x="142875" y="185738"/>
            <a:ext cx="8410575" cy="457200"/>
          </a:xfrm>
        </p:spPr>
        <p:txBody>
          <a:bodyPr/>
          <a:lstStyle/>
          <a:p>
            <a:r>
              <a:rPr lang="en-US" sz="2800" dirty="0">
                <a:solidFill>
                  <a:srgbClr val="FFFFFF"/>
                </a:solidFill>
                <a:latin typeface="Arial" charset="0"/>
              </a:rPr>
              <a:t>Pivotal Cloud Foundry Services</a:t>
            </a:r>
          </a:p>
        </p:txBody>
      </p:sp>
      <p:sp>
        <p:nvSpPr>
          <p:cNvPr id="3" name="Rectangle 2"/>
          <p:cNvSpPr/>
          <p:nvPr/>
        </p:nvSpPr>
        <p:spPr>
          <a:xfrm>
            <a:off x="142875" y="893763"/>
            <a:ext cx="1868488" cy="219075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chemeClr val="tx2"/>
                </a:solidFill>
              </a:rPr>
              <a:t>Mobile</a:t>
            </a:r>
            <a:endParaRPr lang="en-US" dirty="0">
              <a:solidFill>
                <a:schemeClr val="tx2"/>
              </a:solidFill>
            </a:endParaRPr>
          </a:p>
        </p:txBody>
      </p:sp>
      <p:sp>
        <p:nvSpPr>
          <p:cNvPr id="6" name="Rectangle 5"/>
          <p:cNvSpPr/>
          <p:nvPr/>
        </p:nvSpPr>
        <p:spPr>
          <a:xfrm>
            <a:off x="7121525" y="893763"/>
            <a:ext cx="1890713" cy="367030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Cloud Native</a:t>
            </a:r>
          </a:p>
          <a:p>
            <a:pPr algn="ctr">
              <a:defRPr/>
            </a:pPr>
            <a:endParaRPr lang="en-US" dirty="0"/>
          </a:p>
        </p:txBody>
      </p:sp>
      <p:pic>
        <p:nvPicPr>
          <p:cNvPr id="18438" name="Picture 17" descr="icon_apigateway_cf@2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501775"/>
            <a:ext cx="639763"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9" descr="icon_datastaxenterprise_cf@2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2675" y="1260475"/>
            <a:ext cx="639763"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21" descr="icon_gemfire_cf@2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3754438"/>
            <a:ext cx="641350" cy="639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1" name="Picture 22" descr="icon_pushnotification_cf@2x.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9713" y="2357438"/>
            <a:ext cx="639762" cy="639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2" name="Picture 23" descr="icon_rabbitmq_cf@2x.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30613" y="2106613"/>
            <a:ext cx="636587" cy="636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3" name="Picture 24" descr="icon_redis_cf@2x.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35188" y="1262063"/>
            <a:ext cx="638175"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4" name="Picture 25" descr="icon_springxd_cf@2x.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35188" y="2933700"/>
            <a:ext cx="641350"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5" name="Picture 2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108200"/>
            <a:ext cx="639763"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6" name="Picture 3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128838" y="3779838"/>
            <a:ext cx="639762" cy="639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7" name="pasted-imag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6313" y="1260475"/>
            <a:ext cx="641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8448" name="pasted-ima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2663" y="2006600"/>
            <a:ext cx="633412" cy="63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8449" name="pasted-imag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4250" y="2747963"/>
            <a:ext cx="633413" cy="633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8450" name="Picture 9" descr="icon_pivotalhd_cf@2x.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630613" y="2938463"/>
            <a:ext cx="6318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51" name="TextBox 10"/>
          <p:cNvSpPr txBox="1">
            <a:spLocks noChangeArrowheads="1"/>
          </p:cNvSpPr>
          <p:nvPr/>
        </p:nvSpPr>
        <p:spPr bwMode="auto">
          <a:xfrm>
            <a:off x="985838" y="1501775"/>
            <a:ext cx="100488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solidFill>
                  <a:schemeClr val="accent1"/>
                </a:solidFill>
                <a:latin typeface="FreightSans Pro Medium" charset="0"/>
                <a:cs typeface="FreightSans Pro Medium" charset="0"/>
              </a:rPr>
              <a:t>API Gateways</a:t>
            </a:r>
          </a:p>
        </p:txBody>
      </p:sp>
      <p:sp>
        <p:nvSpPr>
          <p:cNvPr id="18452" name="TextBox 37"/>
          <p:cNvSpPr txBox="1">
            <a:spLocks noChangeArrowheads="1"/>
          </p:cNvSpPr>
          <p:nvPr/>
        </p:nvSpPr>
        <p:spPr bwMode="auto">
          <a:xfrm>
            <a:off x="974725" y="2336800"/>
            <a:ext cx="10366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Push Notifications</a:t>
            </a:r>
          </a:p>
        </p:txBody>
      </p:sp>
      <p:sp>
        <p:nvSpPr>
          <p:cNvPr id="18453" name="TextBox 40"/>
          <p:cNvSpPr txBox="1">
            <a:spLocks noChangeArrowheads="1"/>
          </p:cNvSpPr>
          <p:nvPr/>
        </p:nvSpPr>
        <p:spPr bwMode="auto">
          <a:xfrm>
            <a:off x="4281488" y="2247900"/>
            <a:ext cx="90963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RabbitMQ</a:t>
            </a:r>
          </a:p>
        </p:txBody>
      </p:sp>
      <p:sp>
        <p:nvSpPr>
          <p:cNvPr id="18454" name="TextBox 41"/>
          <p:cNvSpPr txBox="1">
            <a:spLocks noChangeArrowheads="1"/>
          </p:cNvSpPr>
          <p:nvPr/>
        </p:nvSpPr>
        <p:spPr bwMode="auto">
          <a:xfrm>
            <a:off x="5900738" y="2159000"/>
            <a:ext cx="10064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Concourse</a:t>
            </a:r>
          </a:p>
        </p:txBody>
      </p:sp>
      <p:sp>
        <p:nvSpPr>
          <p:cNvPr id="18455" name="TextBox 42"/>
          <p:cNvSpPr txBox="1">
            <a:spLocks noChangeArrowheads="1"/>
          </p:cNvSpPr>
          <p:nvPr/>
        </p:nvSpPr>
        <p:spPr bwMode="auto">
          <a:xfrm>
            <a:off x="2733675" y="3116263"/>
            <a:ext cx="10048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Data Flow</a:t>
            </a:r>
          </a:p>
        </p:txBody>
      </p:sp>
      <p:sp>
        <p:nvSpPr>
          <p:cNvPr id="18456" name="TextBox 44"/>
          <p:cNvSpPr txBox="1">
            <a:spLocks noChangeArrowheads="1"/>
          </p:cNvSpPr>
          <p:nvPr/>
        </p:nvSpPr>
        <p:spPr bwMode="auto">
          <a:xfrm>
            <a:off x="8005763" y="1349375"/>
            <a:ext cx="1006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Config Server</a:t>
            </a:r>
          </a:p>
        </p:txBody>
      </p:sp>
      <p:sp>
        <p:nvSpPr>
          <p:cNvPr id="18457" name="TextBox 45"/>
          <p:cNvSpPr txBox="1">
            <a:spLocks noChangeArrowheads="1"/>
          </p:cNvSpPr>
          <p:nvPr/>
        </p:nvSpPr>
        <p:spPr bwMode="auto">
          <a:xfrm>
            <a:off x="8008938" y="2100263"/>
            <a:ext cx="10064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Service Directory</a:t>
            </a:r>
          </a:p>
        </p:txBody>
      </p:sp>
      <p:sp>
        <p:nvSpPr>
          <p:cNvPr id="18458" name="TextBox 46"/>
          <p:cNvSpPr txBox="1">
            <a:spLocks noChangeArrowheads="1"/>
          </p:cNvSpPr>
          <p:nvPr/>
        </p:nvSpPr>
        <p:spPr bwMode="auto">
          <a:xfrm>
            <a:off x="8005763" y="2817813"/>
            <a:ext cx="10064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Circuit Breaker</a:t>
            </a:r>
          </a:p>
        </p:txBody>
      </p:sp>
      <p:sp>
        <p:nvSpPr>
          <p:cNvPr id="18459" name="TextBox 48"/>
          <p:cNvSpPr txBox="1">
            <a:spLocks noChangeArrowheads="1"/>
          </p:cNvSpPr>
          <p:nvPr/>
        </p:nvSpPr>
        <p:spPr bwMode="auto">
          <a:xfrm>
            <a:off x="4256088" y="1349375"/>
            <a:ext cx="100488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DataStax Cassandra</a:t>
            </a:r>
          </a:p>
        </p:txBody>
      </p:sp>
      <p:sp>
        <p:nvSpPr>
          <p:cNvPr id="18460" name="TextBox 49"/>
          <p:cNvSpPr txBox="1">
            <a:spLocks noChangeArrowheads="1"/>
          </p:cNvSpPr>
          <p:nvPr/>
        </p:nvSpPr>
        <p:spPr bwMode="auto">
          <a:xfrm>
            <a:off x="4260850" y="3989388"/>
            <a:ext cx="88265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solidFill>
                  <a:schemeClr val="bg2"/>
                </a:solidFill>
                <a:latin typeface="FreightSans Pro Medium" charset="0"/>
                <a:cs typeface="FreightSans Pro Medium" charset="0"/>
              </a:rPr>
              <a:t>PCC</a:t>
            </a:r>
          </a:p>
        </p:txBody>
      </p:sp>
      <p:sp>
        <p:nvSpPr>
          <p:cNvPr id="18461" name="TextBox 51"/>
          <p:cNvSpPr txBox="1">
            <a:spLocks noChangeArrowheads="1"/>
          </p:cNvSpPr>
          <p:nvPr/>
        </p:nvSpPr>
        <p:spPr bwMode="auto">
          <a:xfrm>
            <a:off x="4267200" y="3116263"/>
            <a:ext cx="10064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solidFill>
                  <a:schemeClr val="bg2"/>
                </a:solidFill>
                <a:latin typeface="FreightSans Pro Medium" charset="0"/>
                <a:cs typeface="FreightSans Pro Medium" charset="0"/>
              </a:rPr>
              <a:t>Postgres</a:t>
            </a:r>
          </a:p>
        </p:txBody>
      </p:sp>
      <p:sp>
        <p:nvSpPr>
          <p:cNvPr id="18462" name="TextBox 52"/>
          <p:cNvSpPr txBox="1">
            <a:spLocks noChangeArrowheads="1"/>
          </p:cNvSpPr>
          <p:nvPr/>
        </p:nvSpPr>
        <p:spPr bwMode="auto">
          <a:xfrm>
            <a:off x="2722563" y="1443038"/>
            <a:ext cx="10064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Redis</a:t>
            </a:r>
          </a:p>
        </p:txBody>
      </p:sp>
      <p:sp>
        <p:nvSpPr>
          <p:cNvPr id="18463" name="TextBox 53"/>
          <p:cNvSpPr txBox="1">
            <a:spLocks noChangeArrowheads="1"/>
          </p:cNvSpPr>
          <p:nvPr/>
        </p:nvSpPr>
        <p:spPr bwMode="auto">
          <a:xfrm>
            <a:off x="2722563" y="2271713"/>
            <a:ext cx="10064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MySQL</a:t>
            </a:r>
          </a:p>
        </p:txBody>
      </p:sp>
      <p:sp>
        <p:nvSpPr>
          <p:cNvPr id="18464" name="TextBox 55"/>
          <p:cNvSpPr txBox="1">
            <a:spLocks noChangeArrowheads="1"/>
          </p:cNvSpPr>
          <p:nvPr/>
        </p:nvSpPr>
        <p:spPr bwMode="auto">
          <a:xfrm>
            <a:off x="2725738" y="3954010"/>
            <a:ext cx="93503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solidFill>
                  <a:schemeClr val="bg2"/>
                </a:solidFill>
                <a:latin typeface="FreightSans Pro Medium" charset="0"/>
                <a:cs typeface="FreightSans Pro Medium" charset="0"/>
              </a:rPr>
              <a:t>MongoDB</a:t>
            </a:r>
            <a:endParaRPr lang="en-US" sz="1000" dirty="0">
              <a:solidFill>
                <a:schemeClr val="bg2"/>
              </a:solidFill>
              <a:latin typeface="FreightSans Pro Medium" charset="0"/>
              <a:cs typeface="FreightSans Pro Medium" charset="0"/>
            </a:endParaRPr>
          </a:p>
        </p:txBody>
      </p:sp>
      <p:sp>
        <p:nvSpPr>
          <p:cNvPr id="48" name="Rectangle 47"/>
          <p:cNvSpPr/>
          <p:nvPr/>
        </p:nvSpPr>
        <p:spPr>
          <a:xfrm>
            <a:off x="142875" y="3128963"/>
            <a:ext cx="1868488" cy="142240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chemeClr val="tx2"/>
                </a:solidFill>
              </a:rPr>
              <a:t>Security</a:t>
            </a:r>
            <a:endParaRPr lang="en-US" dirty="0">
              <a:solidFill>
                <a:schemeClr val="tx2"/>
              </a:solidFill>
            </a:endParaRPr>
          </a:p>
        </p:txBody>
      </p:sp>
      <p:pic>
        <p:nvPicPr>
          <p:cNvPr id="18466" name="Picture 5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39713" y="3675063"/>
            <a:ext cx="635000"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67" name="TextBox 57"/>
          <p:cNvSpPr txBox="1">
            <a:spLocks noChangeArrowheads="1"/>
          </p:cNvSpPr>
          <p:nvPr/>
        </p:nvSpPr>
        <p:spPr bwMode="auto">
          <a:xfrm>
            <a:off x="808038" y="3800475"/>
            <a:ext cx="117316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Single Sign-on</a:t>
            </a:r>
          </a:p>
        </p:txBody>
      </p:sp>
      <p:sp>
        <p:nvSpPr>
          <p:cNvPr id="59" name="Rectangle 58"/>
          <p:cNvSpPr/>
          <p:nvPr/>
        </p:nvSpPr>
        <p:spPr>
          <a:xfrm>
            <a:off x="5189538" y="2740025"/>
            <a:ext cx="1879600" cy="182403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Monitoring</a:t>
            </a:r>
            <a:endParaRPr lang="en-US" sz="2000" b="1" dirty="0">
              <a:solidFill>
                <a:srgbClr val="000000"/>
              </a:solidFill>
            </a:endParaRPr>
          </a:p>
          <a:p>
            <a:pPr algn="ctr">
              <a:defRPr/>
            </a:pPr>
            <a:endParaRPr lang="en-US" dirty="0"/>
          </a:p>
        </p:txBody>
      </p:sp>
      <p:sp>
        <p:nvSpPr>
          <p:cNvPr id="18469" name="TextBox 59"/>
          <p:cNvSpPr txBox="1">
            <a:spLocks noChangeArrowheads="1"/>
          </p:cNvSpPr>
          <p:nvPr/>
        </p:nvSpPr>
        <p:spPr bwMode="auto">
          <a:xfrm>
            <a:off x="5913438" y="1443038"/>
            <a:ext cx="94456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Git Lab</a:t>
            </a:r>
          </a:p>
        </p:txBody>
      </p:sp>
      <p:sp>
        <p:nvSpPr>
          <p:cNvPr id="18470" name="TextBox 61"/>
          <p:cNvSpPr txBox="1">
            <a:spLocks noChangeArrowheads="1"/>
          </p:cNvSpPr>
          <p:nvPr/>
        </p:nvSpPr>
        <p:spPr bwMode="auto">
          <a:xfrm>
            <a:off x="5972175" y="4117975"/>
            <a:ext cx="10064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New Relic</a:t>
            </a:r>
          </a:p>
        </p:txBody>
      </p:sp>
      <p:sp>
        <p:nvSpPr>
          <p:cNvPr id="18471" name="TextBox 62"/>
          <p:cNvSpPr txBox="1">
            <a:spLocks noChangeArrowheads="1"/>
          </p:cNvSpPr>
          <p:nvPr/>
        </p:nvSpPr>
        <p:spPr bwMode="auto">
          <a:xfrm>
            <a:off x="5972175" y="3225800"/>
            <a:ext cx="1006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App Dynamics</a:t>
            </a:r>
          </a:p>
        </p:txBody>
      </p:sp>
      <p:pic>
        <p:nvPicPr>
          <p:cNvPr id="18472" name="Picture 29" descr="gitlab.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260975" y="1260475"/>
            <a:ext cx="639763"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73" name="Picture 31" descr="elk.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275263" y="3128963"/>
            <a:ext cx="638175" cy="636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74" name="Picture 69" descr="newrelic.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5286375" y="3859213"/>
            <a:ext cx="627063"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 name="Picture 2" descr="http://photos4.meetupstatic.com/photos/event/7/8/f/c/global_249990972.jpe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18476" name="TextBox 72"/>
          <p:cNvSpPr txBox="1">
            <a:spLocks noChangeArrowheads="1"/>
          </p:cNvSpPr>
          <p:nvPr/>
        </p:nvSpPr>
        <p:spPr bwMode="auto">
          <a:xfrm>
            <a:off x="7277100" y="3994150"/>
            <a:ext cx="11271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FreightSans Pro Medium" charset="0"/>
                <a:cs typeface="FreightSans Pro Medium" charset="0"/>
              </a:rPr>
              <a:t>Powered by</a:t>
            </a:r>
          </a:p>
        </p:txBody>
      </p:sp>
      <p:pic>
        <p:nvPicPr>
          <p:cNvPr id="18477" name="Picture 1"/>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260975" y="1971675"/>
            <a:ext cx="641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0105795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11" name="Shape 435"/>
          <p:cNvSpPr/>
          <p:nvPr/>
        </p:nvSpPr>
        <p:spPr>
          <a:xfrm>
            <a:off x="-15485" y="-130746"/>
            <a:ext cx="917271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2"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3"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4" name="Shape 438"/>
          <p:cNvSpPr txBox="1"/>
          <p:nvPr/>
        </p:nvSpPr>
        <p:spPr>
          <a:xfrm>
            <a:off x="618975" y="1499151"/>
            <a:ext cx="8295599" cy="3355925"/>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Here is my source code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Run it on the cloud for me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5"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Cloud Foundry Haiku</a:t>
            </a:r>
          </a:p>
        </p:txBody>
      </p:sp>
    </p:spTree>
    <p:extLst>
      <p:ext uri="{BB962C8B-B14F-4D97-AF65-F5344CB8AC3E}">
        <p14:creationId xmlns:p14="http://schemas.microsoft.com/office/powerpoint/2010/main" val="302203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cs typeface="Arial"/>
              <a:sym typeface="Arial"/>
              <a:rtl val="0"/>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marL="0" marR="0" lvl="0" indent="0" algn="dist" defTabSz="914400" rtl="0" eaLnBrk="1" fontAlgn="auto" latinLnBrk="0" hangingPunct="1">
              <a:lnSpc>
                <a:spcPct val="90000"/>
              </a:lnSpc>
              <a:spcBef>
                <a:spcPts val="0"/>
              </a:spcBef>
              <a:spcAft>
                <a:spcPts val="0"/>
              </a:spcAft>
              <a:buClrTx/>
              <a:buSzPct val="25000"/>
              <a:buFontTx/>
              <a:buNone/>
              <a:tabLst/>
              <a:defRPr/>
            </a:pPr>
            <a:endParaRPr kumimoji="0" lang="en" sz="4500" b="1" i="0" u="none" strike="noStrike" kern="0" cap="all" spc="0" normalizeH="0" baseline="0" noProof="0" dirty="0">
              <a:ln>
                <a:noFill/>
              </a:ln>
              <a:solidFill>
                <a:srgbClr val="008881"/>
              </a:solidFill>
              <a:effectLst/>
              <a:uLnTx/>
              <a:uFillTx/>
              <a:latin typeface="Arial"/>
              <a:ea typeface="Arial"/>
              <a:cs typeface="Arial"/>
              <a:sym typeface="Arial"/>
              <a:rtl val="0"/>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marL="0" marR="0" lvl="0" indent="0" algn="ctr" defTabSz="914400" rtl="0" eaLnBrk="1" fontAlgn="auto" latinLnBrk="0" hangingPunct="1">
              <a:lnSpc>
                <a:spcPct val="90000"/>
              </a:lnSpc>
              <a:spcBef>
                <a:spcPts val="0"/>
              </a:spcBef>
              <a:spcAft>
                <a:spcPts val="0"/>
              </a:spcAft>
              <a:buClrTx/>
              <a:buSzPct val="25000"/>
              <a:buFontTx/>
              <a:buNone/>
              <a:tabLst/>
              <a:defRPr/>
            </a:pPr>
            <a:r>
              <a:rPr kumimoji="0" lang="en-US" sz="3200" b="1" i="0" u="none" strike="noStrike" kern="0" cap="all" spc="0" normalizeH="0" baseline="0" noProof="0" dirty="0">
                <a:ln>
                  <a:noFill/>
                </a:ln>
                <a:solidFill>
                  <a:srgbClr val="74CEC7"/>
                </a:solidFill>
                <a:effectLst/>
                <a:uLnTx/>
                <a:uFillTx/>
                <a:latin typeface="Arial"/>
                <a:cs typeface="Arial"/>
                <a:sym typeface="Arial"/>
                <a:rtl val="0"/>
              </a:rPr>
              <a:t>D e m o</a:t>
            </a:r>
            <a:endParaRPr kumimoji="0" lang="en" sz="2100" b="1" i="0" u="none" strike="noStrike" kern="0" cap="all" spc="0" normalizeH="0" baseline="0" noProof="0" dirty="0">
              <a:ln>
                <a:noFill/>
              </a:ln>
              <a:solidFill>
                <a:srgbClr val="74CEC7"/>
              </a:solidFill>
              <a:effectLst/>
              <a:uLnTx/>
              <a:uFillTx/>
              <a:latin typeface="Arial"/>
              <a:cs typeface="Arial"/>
              <a:sym typeface="Arial"/>
              <a:rtl val="0"/>
            </a:endParaRPr>
          </a:p>
        </p:txBody>
      </p:sp>
    </p:spTree>
    <p:extLst>
      <p:ext uri="{BB962C8B-B14F-4D97-AF65-F5344CB8AC3E}">
        <p14:creationId xmlns:p14="http://schemas.microsoft.com/office/powerpoint/2010/main" val="2640847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Self provisioning - Creating and Binding a Service</a:t>
            </a:r>
          </a:p>
        </p:txBody>
      </p:sp>
      <p:sp>
        <p:nvSpPr>
          <p:cNvPr id="4" name="Rounded Rectangle 3"/>
          <p:cNvSpPr/>
          <p:nvPr/>
        </p:nvSpPr>
        <p:spPr>
          <a:xfrm>
            <a:off x="1981200" y="1276350"/>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338" y="2651125"/>
            <a:ext cx="3276600" cy="374650"/>
          </a:xfrm>
          <a:prstGeom prst="roundRect">
            <a:avLst>
              <a:gd name="adj" fmla="val 8685"/>
            </a:avLst>
          </a:prstGeom>
          <a:solidFill>
            <a:srgbClr val="0A1831">
              <a:alpha val="25000"/>
            </a:srgbClr>
          </a:solidFill>
          <a:ln w="41275">
            <a:noFill/>
            <a:round/>
            <a:headEnd/>
            <a:tailEnd/>
          </a:ln>
        </p:spPr>
        <p:txBody>
          <a:bodyPr wrap="none" lIns="182880" tIns="0" rIns="0" bIns="0" anchor="ctr"/>
          <a:lstStyle/>
          <a:p>
            <a:pPr fontAlgn="auto">
              <a:spcBef>
                <a:spcPts val="0"/>
              </a:spcBef>
              <a:spcAft>
                <a:spcPts val="0"/>
              </a:spcAft>
              <a:defRPr/>
            </a:pPr>
            <a:r>
              <a:rPr lang="en-US" sz="1600" dirty="0">
                <a:solidFill>
                  <a:prstClr val="white">
                    <a:lumMod val="95000"/>
                  </a:prstClr>
                </a:solidFill>
                <a:latin typeface="Calibri"/>
                <a:ea typeface="+mn-ea"/>
              </a:rPr>
              <a:t>Router</a:t>
            </a:r>
          </a:p>
        </p:txBody>
      </p:sp>
      <p:sp>
        <p:nvSpPr>
          <p:cNvPr id="21508" name="Rectangle 5"/>
          <p:cNvSpPr>
            <a:spLocks noChangeArrowheads="1"/>
          </p:cNvSpPr>
          <p:nvPr/>
        </p:nvSpPr>
        <p:spPr bwMode="auto">
          <a:xfrm>
            <a:off x="2422525" y="3824288"/>
            <a:ext cx="27209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a:solidFill>
                  <a:srgbClr val="000000"/>
                </a:solidFill>
                <a:latin typeface="Calibri" charset="0"/>
              </a:rPr>
              <a:t>Pivotal Cloud Foundry</a:t>
            </a:r>
          </a:p>
          <a:p>
            <a:pPr algn="r"/>
            <a:r>
              <a:rPr lang="en-US">
                <a:solidFill>
                  <a:srgbClr val="000000"/>
                </a:solidFill>
                <a:latin typeface="Calibri" charset="0"/>
              </a:rPr>
              <a:t>Elastic Runtime</a:t>
            </a:r>
          </a:p>
        </p:txBody>
      </p:sp>
      <p:sp>
        <p:nvSpPr>
          <p:cNvPr id="7" name="Oval 42"/>
          <p:cNvSpPr/>
          <p:nvPr/>
        </p:nvSpPr>
        <p:spPr>
          <a:xfrm>
            <a:off x="2192338" y="3465513"/>
            <a:ext cx="230187" cy="230187"/>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1510" name="Group 20"/>
          <p:cNvGrpSpPr>
            <a:grpSpLocks/>
          </p:cNvGrpSpPr>
          <p:nvPr/>
        </p:nvGrpSpPr>
        <p:grpSpPr bwMode="auto">
          <a:xfrm>
            <a:off x="2832100" y="1438275"/>
            <a:ext cx="2273300" cy="442913"/>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a:solidFill>
                    <a:schemeClr val="bg1"/>
                  </a:solidFill>
                  <a:latin typeface="+mn-lt"/>
                  <a:ea typeface="+mn-ea"/>
                </a:rPr>
                <a:t>DB</a:t>
              </a:r>
            </a:p>
          </p:txBody>
        </p:sp>
        <p:sp>
          <p:nvSpPr>
            <p:cNvPr id="17" name="Oval 194"/>
            <p:cNvSpPr/>
            <p:nvPr/>
          </p:nvSpPr>
          <p:spPr>
            <a:xfrm>
              <a:off x="3511372" y="1612888"/>
              <a:ext cx="206251" cy="21470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8" name="TextBox 17"/>
          <p:cNvSpPr txBox="1">
            <a:spLocks noChangeArrowheads="1"/>
          </p:cNvSpPr>
          <p:nvPr/>
        </p:nvSpPr>
        <p:spPr bwMode="auto">
          <a:xfrm>
            <a:off x="4114800" y="1428750"/>
            <a:ext cx="9255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1"/>
                </a:solidFill>
              </a:rPr>
              <a:t>Service</a:t>
            </a:r>
          </a:p>
          <a:p>
            <a:pPr eaLnBrk="1" hangingPunct="1"/>
            <a:r>
              <a:rPr lang="en-US" sz="1200">
                <a:solidFill>
                  <a:schemeClr val="bg1"/>
                </a:solidFill>
              </a:rPr>
              <a:t>credentials</a:t>
            </a:r>
          </a:p>
        </p:txBody>
      </p:sp>
      <p:sp>
        <p:nvSpPr>
          <p:cNvPr id="35" name="Right Arrow 34"/>
          <p:cNvSpPr/>
          <p:nvPr/>
        </p:nvSpPr>
        <p:spPr>
          <a:xfrm rot="10800000">
            <a:off x="3746500" y="2497138"/>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ight Arrow 36"/>
          <p:cNvSpPr/>
          <p:nvPr/>
        </p:nvSpPr>
        <p:spPr>
          <a:xfrm rot="10800000">
            <a:off x="3746500" y="3122613"/>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ight Arrow 47"/>
          <p:cNvSpPr/>
          <p:nvPr/>
        </p:nvSpPr>
        <p:spPr>
          <a:xfrm rot="10800000">
            <a:off x="1217613" y="2497138"/>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Right Arrow 49"/>
          <p:cNvSpPr/>
          <p:nvPr/>
        </p:nvSpPr>
        <p:spPr>
          <a:xfrm rot="10800000">
            <a:off x="1217613" y="3122613"/>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Right Arrow 54"/>
          <p:cNvSpPr/>
          <p:nvPr/>
        </p:nvSpPr>
        <p:spPr>
          <a:xfrm rot="10800000">
            <a:off x="6270625" y="2497138"/>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ight Arrow 56"/>
          <p:cNvSpPr/>
          <p:nvPr/>
        </p:nvSpPr>
        <p:spPr>
          <a:xfrm rot="10800000">
            <a:off x="6270625" y="3122613"/>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Right Arrow 58"/>
          <p:cNvSpPr/>
          <p:nvPr/>
        </p:nvSpPr>
        <p:spPr>
          <a:xfrm>
            <a:off x="6270625" y="2184400"/>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reserve resources</a:t>
            </a:r>
          </a:p>
        </p:txBody>
      </p:sp>
      <p:sp>
        <p:nvSpPr>
          <p:cNvPr id="63" name="Right Arrow 62"/>
          <p:cNvSpPr/>
          <p:nvPr/>
        </p:nvSpPr>
        <p:spPr>
          <a:xfrm>
            <a:off x="1220788" y="2184400"/>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create service (HTTP)</a:t>
            </a:r>
          </a:p>
        </p:txBody>
      </p:sp>
      <p:sp>
        <p:nvSpPr>
          <p:cNvPr id="64" name="Right Arrow 63"/>
          <p:cNvSpPr/>
          <p:nvPr/>
        </p:nvSpPr>
        <p:spPr>
          <a:xfrm>
            <a:off x="3744913" y="2184400"/>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create service (HTTP)</a:t>
            </a:r>
          </a:p>
        </p:txBody>
      </p:sp>
      <p:sp>
        <p:nvSpPr>
          <p:cNvPr id="65" name="Right Arrow 64"/>
          <p:cNvSpPr/>
          <p:nvPr/>
        </p:nvSpPr>
        <p:spPr>
          <a:xfrm>
            <a:off x="3746500" y="2819400"/>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bind service (HTTP)</a:t>
            </a:r>
          </a:p>
        </p:txBody>
      </p:sp>
      <p:sp>
        <p:nvSpPr>
          <p:cNvPr id="66" name="Right Arrow 65"/>
          <p:cNvSpPr/>
          <p:nvPr/>
        </p:nvSpPr>
        <p:spPr>
          <a:xfrm>
            <a:off x="1222375" y="2822575"/>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bind service (HTTP)</a:t>
            </a:r>
          </a:p>
        </p:txBody>
      </p:sp>
      <p:sp>
        <p:nvSpPr>
          <p:cNvPr id="67" name="Right Arrow 66"/>
          <p:cNvSpPr/>
          <p:nvPr/>
        </p:nvSpPr>
        <p:spPr>
          <a:xfrm>
            <a:off x="6270625" y="2822575"/>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CLI</a:t>
            </a:r>
          </a:p>
        </p:txBody>
      </p:sp>
      <p:sp>
        <p:nvSpPr>
          <p:cNvPr id="30" name="Rounded Rectangle 29"/>
          <p:cNvSpPr>
            <a:spLocks noChangeArrowheads="1"/>
          </p:cNvSpPr>
          <p:nvPr/>
        </p:nvSpPr>
        <p:spPr bwMode="auto">
          <a:xfrm>
            <a:off x="28321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Cloud Controller</a:t>
            </a:r>
          </a:p>
        </p:txBody>
      </p:sp>
      <p:sp>
        <p:nvSpPr>
          <p:cNvPr id="31" name="Rounded Rectangle 30"/>
          <p:cNvSpPr>
            <a:spLocks noChangeArrowheads="1"/>
          </p:cNvSpPr>
          <p:nvPr/>
        </p:nvSpPr>
        <p:spPr bwMode="auto">
          <a:xfrm>
            <a:off x="53594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Service</a:t>
            </a:r>
          </a:p>
          <a:p>
            <a:pPr algn="ctr" fontAlgn="auto">
              <a:spcBef>
                <a:spcPts val="0"/>
              </a:spcBef>
              <a:spcAft>
                <a:spcPts val="0"/>
              </a:spcAft>
              <a:defRPr/>
            </a:pPr>
            <a:r>
              <a:rPr lang="en-US" sz="1200" b="1" dirty="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7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Data</a:t>
            </a:r>
          </a:p>
          <a:p>
            <a:pPr algn="ctr" fontAlgn="auto">
              <a:spcBef>
                <a:spcPts val="0"/>
              </a:spcBef>
              <a:spcAft>
                <a:spcPts val="0"/>
              </a:spcAft>
              <a:defRPr/>
            </a:pPr>
            <a:r>
              <a:rPr lang="en-US" sz="1200" b="1" dirty="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288" y="2786063"/>
            <a:ext cx="200025" cy="265112"/>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75"/>
          <p:cNvSpPr/>
          <p:nvPr/>
        </p:nvSpPr>
        <p:spPr>
          <a:xfrm>
            <a:off x="5702300" y="2786063"/>
            <a:ext cx="227013" cy="227012"/>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ounded Rectangle 1"/>
          <p:cNvSpPr/>
          <p:nvPr/>
        </p:nvSpPr>
        <p:spPr>
          <a:xfrm>
            <a:off x="628650" y="2809875"/>
            <a:ext cx="266700" cy="212725"/>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170"/>
          <p:cNvSpPr/>
          <p:nvPr/>
        </p:nvSpPr>
        <p:spPr>
          <a:xfrm>
            <a:off x="8228013" y="2800350"/>
            <a:ext cx="230187" cy="222250"/>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Right Arrow 67"/>
          <p:cNvSpPr/>
          <p:nvPr/>
        </p:nvSpPr>
        <p:spPr>
          <a:xfrm rot="16200000">
            <a:off x="3134519" y="1883569"/>
            <a:ext cx="309562"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4022419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nodeType="afterGroup">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nodeType="afterGroup">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nodeType="afterGroup">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nodeType="afterGroup">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nodeType="afterGroup">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nodeType="afterGroup">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PCF Marketplace</a:t>
            </a:r>
          </a:p>
        </p:txBody>
      </p:sp>
      <p:pic>
        <p:nvPicPr>
          <p:cNvPr id="25602" name="Picture 3" descr="Servic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9513" y="903288"/>
            <a:ext cx="4002087" cy="301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3" name="Picture 2" descr="ServicesMarketplac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8650" y="2116138"/>
            <a:ext cx="4029075" cy="2503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ext Placeholder 2"/>
          <p:cNvSpPr txBox="1">
            <a:spLocks/>
          </p:cNvSpPr>
          <p:nvPr/>
        </p:nvSpPr>
        <p:spPr bwMode="auto">
          <a:xfrm>
            <a:off x="195263" y="1136650"/>
            <a:ext cx="4243387" cy="1481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Broad Services Ecosystem</a:t>
            </a:r>
          </a:p>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Easy accessibility</a:t>
            </a:r>
          </a:p>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Quick, self-provisioning</a:t>
            </a:r>
          </a:p>
        </p:txBody>
      </p:sp>
      <p:pic>
        <p:nvPicPr>
          <p:cNvPr id="7" name="Picture 6" descr="Screen Shot 2015-08-10 at 2.37.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717550"/>
            <a:ext cx="2732088" cy="2068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4990890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a:buClr>
                <a:srgbClr val="008881"/>
              </a:buClr>
            </a:pPr>
            <a:r>
              <a:rPr lang="en-US" sz="2800" dirty="0">
                <a:solidFill>
                  <a:srgbClr val="008881"/>
                </a:solidFill>
              </a:rPr>
              <a:t>Operations</a:t>
            </a:r>
          </a:p>
        </p:txBody>
      </p:sp>
    </p:spTree>
    <p:extLst>
      <p:ext uri="{BB962C8B-B14F-4D97-AF65-F5344CB8AC3E}">
        <p14:creationId xmlns:p14="http://schemas.microsoft.com/office/powerpoint/2010/main" val="2849344045"/>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2546776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 config</a:t>
              </a:r>
              <a:endParaRPr lang="en-US" sz="1600" dirty="0">
                <a:solidFill>
                  <a:srgbClr val="FFFFFF"/>
                </a:solidFill>
                <a:latin typeface="Arial"/>
                <a:cs typeface="Arial"/>
              </a:endParaRPr>
            </a:p>
            <a:p>
              <a:pPr>
                <a:defRPr sz="1800">
                  <a:solidFill>
                    <a:srgbClr val="000000"/>
                  </a:solidFill>
                </a:defRPr>
              </a:pPr>
              <a:r>
                <a:rPr sz="1600" dirty="0">
                  <a:solidFill>
                    <a:srgbClr val="FFFFFF"/>
                  </a:solidFill>
                  <a:latin typeface="Arial"/>
                  <a:cs typeface="Arial"/>
                </a:rPr>
                <a:t> 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marL="457200" indent="-228600" defTabSz="457200">
                <a:defRPr>
                  <a:solidFill>
                    <a:srgbClr val="000000"/>
                  </a:solidFill>
                  <a:uFillTx/>
                </a:defRPr>
              </a:pPr>
              <a:r>
                <a:rPr sz="1600" dirty="0">
                  <a:solidFill>
                    <a:srgbClr val="FFFFFF"/>
                  </a:solidFill>
                  <a:ea typeface="Cooper Black"/>
                  <a:sym typeface="Cooper Black"/>
                </a:rPr>
                <a:t>Install services (db, </a:t>
              </a:r>
            </a:p>
            <a:p>
              <a:pPr marL="45720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425150641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36</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200" b="1"/>
            </a:lvl1pPr>
          </a:lstStyle>
          <a:p>
            <a:pPr>
              <a:defRPr sz="1800" b="0">
                <a:solidFill>
                  <a:srgbClr val="000000"/>
                </a:solidFill>
                <a:uFillTx/>
              </a:defRPr>
            </a:pPr>
            <a:r>
              <a:rPr>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1386647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a:defRPr>
                <a:solidFill>
                  <a:srgbClr val="008881"/>
                </a:solidFill>
                <a:uFill>
                  <a:solidFill>
                    <a:srgbClr val="008881"/>
                  </a:solidFill>
                </a:uFill>
              </a:defRPr>
            </a:pPr>
            <a:endParaRPr>
              <a:solidFill>
                <a:srgbClr val="008881"/>
              </a:solidFill>
              <a:uFill>
                <a:solidFill>
                  <a:srgbClr val="008881"/>
                </a:solidFill>
              </a:uFill>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37</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ea typeface="Arial"/>
                <a:cs typeface="Arial"/>
                <a:sym typeface="Arial"/>
              </a:rPr>
              <a:t>The Pivotal</a:t>
            </a:r>
            <a:r>
              <a:rPr lang="en-US" sz="3200" dirty="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algn="ctr" defTabSz="825500">
                <a:defRPr sz="3200">
                  <a:solidFill>
                    <a:srgbClr val="FFFFFF"/>
                  </a:solidFill>
                  <a:uFillTx/>
                  <a:latin typeface="Helvetica Light"/>
                  <a:ea typeface="Helvetica Light"/>
                  <a:cs typeface="Helvetica Light"/>
                  <a:sym typeface="Helvetica Light"/>
                </a:defRPr>
              </a:pPr>
              <a:endParaRPr sz="3200">
                <a:solidFill>
                  <a:srgbClr val="FFFFFF"/>
                </a:solidFill>
                <a:latin typeface="Helvetica Light"/>
                <a:ea typeface="Helvetica Light"/>
                <a:cs typeface="Helvetica Light"/>
                <a:sym typeface="Helvetica Light"/>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ctr" defTabSz="825500">
                  <a:defRPr>
                    <a:solidFill>
                      <a:srgbClr val="000000"/>
                    </a:solidFill>
                    <a:uFillTx/>
                  </a:defRPr>
                </a:pPr>
                <a:r>
                  <a:rPr sz="1300">
                    <a:latin typeface="Helvetica Neue Light"/>
                    <a:ea typeface="Helvetica Neue Light"/>
                    <a:cs typeface="Helvetica Neue Light"/>
                    <a:sym typeface="Helvetica Neue Light"/>
                  </a:rPr>
                  <a:t>Cloud</a:t>
                </a:r>
              </a:p>
              <a:p>
                <a:pPr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a:t>BBS</a:t>
                </a:r>
                <a:endParaRPr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ctr" defTabSz="825500">
                  <a:defRPr>
                    <a:solidFill>
                      <a:srgbClr val="000000"/>
                    </a:solidFill>
                    <a:uFillTx/>
                  </a:defRPr>
                </a:pPr>
                <a:r>
                  <a:rPr lang="en-US" sz="1200" dirty="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a:t>Access</a:t>
                </a:r>
                <a:endParaRPr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ctr" defTabSz="825500">
              <a:defRPr>
                <a:solidFill>
                  <a:srgbClr val="000000"/>
                </a:solidFill>
                <a:uFillTx/>
              </a:defRPr>
            </a:pPr>
            <a:r>
              <a:rPr sz="3000" dirty="0">
                <a:solidFill>
                  <a:srgbClr val="33928A">
                    <a:lumMod val="20000"/>
                    <a:lumOff val="80000"/>
                  </a:srgbClr>
                </a:solidFill>
                <a:latin typeface="Courier"/>
                <a:ea typeface="Courier"/>
                <a:cs typeface="Courier"/>
                <a:sym typeface="Courier"/>
              </a:rPr>
              <a:t>&gt;</a:t>
            </a:r>
            <a:r>
              <a:rPr sz="100" dirty="0">
                <a:solidFill>
                  <a:srgbClr val="33928A">
                    <a:lumMod val="20000"/>
                    <a:lumOff val="80000"/>
                  </a:srgbClr>
                </a:solidFill>
                <a:latin typeface="Courier"/>
                <a:ea typeface="Courier"/>
                <a:cs typeface="Courier"/>
                <a:sym typeface="Courier"/>
              </a:rPr>
              <a:t> </a:t>
            </a:r>
            <a:r>
              <a:rPr sz="3000" dirty="0">
                <a:solidFill>
                  <a:srgbClr val="33928A">
                    <a:lumMod val="20000"/>
                    <a:lumOff val="80000"/>
                  </a:srgb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870286533"/>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306762615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600" b="1"/>
              </a:lvl1pPr>
            </a:lstStyle>
            <a:p>
              <a:pPr>
                <a:defRPr sz="1800" b="0">
                  <a:solidFill>
                    <a:srgbClr val="000000"/>
                  </a:solidFill>
                  <a:uFillTx/>
                </a:defRPr>
              </a:pPr>
              <a:r>
                <a:rPr>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a:solidFill>
                    <a:srgbClr val="000000"/>
                  </a:solidFill>
                  <a:uFillTx/>
                </a:defRPr>
              </a:pPr>
              <a:r>
                <a:rPr sz="1500" b="1">
                  <a:solidFill>
                    <a:srgbClr val="4D4D4D"/>
                  </a:solidFill>
                  <a:uFill>
                    <a:solidFill>
                      <a:srgbClr val="4D4D4D"/>
                    </a:solidFill>
                  </a:uFill>
                </a:rPr>
                <a:t>Manage users </a:t>
              </a:r>
            </a:p>
            <a:p>
              <a:pPr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a:solidFill>
                  <a:srgbClr val="2C95DD"/>
                </a:solidFill>
                <a:uFillTx/>
                <a:latin typeface="Arial"/>
              </a:rPr>
              <a:t>Operator</a:t>
            </a:r>
          </a:p>
          <a:p>
            <a:pPr>
              <a:defRPr sz="1800">
                <a:solidFill>
                  <a:srgbClr val="000000"/>
                </a:solidFill>
                <a:uFillTx/>
              </a:defRPr>
            </a:pPr>
            <a:r>
              <a:rPr lang="en-US" sz="2800" b="1" dirty="0">
                <a:solidFill>
                  <a:srgbClr val="2C95DD"/>
                </a:solidFill>
                <a:uFillTx/>
                <a:latin typeface="Arial"/>
              </a:rPr>
              <a:t>Concerns</a:t>
            </a:r>
            <a:endParaRPr lang="en-US" sz="2800" b="1" dirty="0">
              <a:solidFill>
                <a:srgbClr val="007CA2"/>
              </a:solidFill>
              <a:uFillTx/>
              <a:latin typeface="Arial"/>
            </a:endParaRPr>
          </a:p>
        </p:txBody>
      </p:sp>
    </p:spTree>
    <p:extLst>
      <p:ext uri="{BB962C8B-B14F-4D97-AF65-F5344CB8AC3E}">
        <p14:creationId xmlns:p14="http://schemas.microsoft.com/office/powerpoint/2010/main" val="324465354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a:solidFill>
                  <a:srgbClr val="74CEC7"/>
                </a:solidFill>
              </a:rPr>
              <a:t>CF PUSH Demo</a:t>
            </a:r>
            <a:endParaRPr lang="en" sz="2100" b="1" cap="all" dirty="0">
              <a:solidFill>
                <a:srgbClr val="74CEC7"/>
              </a:solidFill>
            </a:endParaRPr>
          </a:p>
        </p:txBody>
      </p:sp>
    </p:spTree>
    <p:extLst>
      <p:ext uri="{BB962C8B-B14F-4D97-AF65-F5344CB8AC3E}">
        <p14:creationId xmlns:p14="http://schemas.microsoft.com/office/powerpoint/2010/main" val="3438036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a:solidFill>
                  <a:srgbClr val="F27C3A"/>
                </a:solidFill>
              </a:rPr>
              <a:t>Deploying Cloud Foundry</a:t>
            </a: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a:solidFill>
                  <a:srgbClr val="FFFFFF"/>
                </a:solidFill>
              </a:rPr>
              <a:t>Overview</a:t>
            </a:r>
          </a:p>
        </p:txBody>
      </p:sp>
    </p:spTree>
    <p:extLst>
      <p:ext uri="{BB962C8B-B14F-4D97-AF65-F5344CB8AC3E}">
        <p14:creationId xmlns:p14="http://schemas.microsoft.com/office/powerpoint/2010/main" val="2168447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a:solidFill>
                  <a:schemeClr val="lt1"/>
                </a:solidFill>
                <a:latin typeface="Arial"/>
                <a:ea typeface="Arial"/>
                <a:cs typeface="Arial"/>
                <a:sym typeface="Arial"/>
              </a:rPr>
              <a:t>CF Instance</a:t>
            </a: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a:solidFill>
                  <a:srgbClr val="2C95DD"/>
                </a:solidFill>
              </a:rPr>
              <a:t>Deploying the CF Runtime </a:t>
            </a:r>
            <a:br>
              <a:rPr lang="en-US" sz="2800" dirty="0">
                <a:solidFill>
                  <a:srgbClr val="2C95DD"/>
                </a:solidFill>
              </a:rPr>
            </a:br>
            <a:r>
              <a:rPr lang="en-US" sz="2800" dirty="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361499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385576" cy="3187673"/>
          </a:xfrm>
          <a:prstGeom prst="rect">
            <a:avLst/>
          </a:prstGeom>
          <a:noFill/>
          <a:ln>
            <a:noFill/>
          </a:ln>
        </p:spPr>
        <p:txBody>
          <a:bodyPr lIns="91425" tIns="45700" rIns="91425" bIns="45700" anchor="t" anchorCtr="0">
            <a:noAutofit/>
          </a:bodyPr>
          <a:lstStyle/>
          <a:p>
            <a:pPr marL="285750" indent="-285750" defTabSz="457200">
              <a:spcBef>
                <a:spcPts val="1200"/>
              </a:spcBef>
              <a:buFont typeface="Arial"/>
              <a:buChar char="•"/>
            </a:pPr>
            <a:r>
              <a:rPr lang="en-US" sz="1800" kern="1200" dirty="0">
                <a:solidFill>
                  <a:prstClr val="white"/>
                </a:solidFill>
                <a:latin typeface="Open Sans"/>
                <a:ea typeface="Open Sans"/>
                <a:cs typeface="Open Sans"/>
                <a:sym typeface="Open Sans"/>
              </a:rPr>
              <a:t>Click to Install the Platform</a:t>
            </a:r>
          </a:p>
          <a:p>
            <a:pPr marL="285750" indent="-285750" defTabSz="457200">
              <a:spcBef>
                <a:spcPts val="1200"/>
              </a:spcBef>
              <a:buFont typeface="Arial"/>
              <a:buChar char="•"/>
            </a:pPr>
            <a:r>
              <a:rPr lang="en-US" sz="1800" kern="1200" dirty="0">
                <a:solidFill>
                  <a:prstClr val="white"/>
                </a:solidFill>
                <a:latin typeface="Open Sans"/>
                <a:ea typeface="Open Sans"/>
                <a:cs typeface="Open Sans"/>
                <a:sym typeface="Open Sans"/>
              </a:rPr>
              <a:t>Built-in High Availability</a:t>
            </a:r>
          </a:p>
          <a:p>
            <a:pPr marL="285750" indent="-285750" defTabSz="457200">
              <a:spcBef>
                <a:spcPts val="1200"/>
              </a:spcBef>
              <a:buFont typeface="Arial"/>
              <a:buChar char="•"/>
            </a:pPr>
            <a:r>
              <a:rPr lang="en-US" sz="1800" kern="1200" dirty="0">
                <a:solidFill>
                  <a:prstClr val="white"/>
                </a:solidFill>
                <a:latin typeface="Open Sans"/>
                <a:ea typeface="Open Sans"/>
                <a:cs typeface="Open Sans"/>
                <a:sym typeface="Open Sans"/>
              </a:rPr>
              <a:t>Install and Manage Services</a:t>
            </a:r>
          </a:p>
          <a:p>
            <a:pPr marL="285750" indent="-285750" defTabSz="457200">
              <a:spcBef>
                <a:spcPts val="1200"/>
              </a:spcBef>
              <a:buFont typeface="Arial"/>
              <a:buChar char="•"/>
            </a:pPr>
            <a:r>
              <a:rPr lang="en-US" sz="1800" kern="1200" dirty="0">
                <a:solidFill>
                  <a:prstClr val="white"/>
                </a:solidFill>
                <a:latin typeface="Open Sans"/>
                <a:ea typeface="Open Sans"/>
                <a:cs typeface="Open Sans"/>
                <a:sym typeface="Open Sans"/>
              </a:rPr>
              <a:t>Handle Live upgrades and updates</a:t>
            </a:r>
          </a:p>
          <a:p>
            <a:pPr marL="285750" indent="-285750" defTabSz="457200">
              <a:spcBef>
                <a:spcPts val="1200"/>
              </a:spcBef>
              <a:buFont typeface="Arial"/>
              <a:buChar char="•"/>
            </a:pPr>
            <a:r>
              <a:rPr lang="en-US" sz="1800" kern="1200" dirty="0">
                <a:solidFill>
                  <a:prstClr val="white"/>
                </a:solidFill>
                <a:latin typeface="Open Sans"/>
                <a:ea typeface="Open Sans"/>
                <a:cs typeface="Open Sans"/>
                <a:sym typeface="Open Sans"/>
              </a:rPr>
              <a:t>Click to scale the platform</a:t>
            </a:r>
          </a:p>
          <a:p>
            <a:pPr marL="285750" indent="-285750" defTabSz="457200">
              <a:spcBef>
                <a:spcPts val="1200"/>
              </a:spcBef>
              <a:buFont typeface="Arial"/>
              <a:buChar char="•"/>
            </a:pPr>
            <a:r>
              <a:rPr lang="en-US" sz="1800" kern="1200" dirty="0">
                <a:solidFill>
                  <a:prstClr val="white"/>
                </a:solidFill>
                <a:latin typeface="Open Sans"/>
                <a:ea typeface="Open Sans"/>
                <a:cs typeface="Open Sans"/>
                <a:sym typeface="Open Sans"/>
              </a:rPr>
              <a:t>Built-in Platform monitoring</a:t>
            </a:r>
          </a:p>
        </p:txBody>
      </p:sp>
      <p:sp>
        <p:nvSpPr>
          <p:cNvPr id="2" name="Title 1"/>
          <p:cNvSpPr>
            <a:spLocks noGrp="1"/>
          </p:cNvSpPr>
          <p:nvPr>
            <p:ph type="title"/>
          </p:nvPr>
        </p:nvSpPr>
        <p:spPr>
          <a:xfrm>
            <a:off x="1117708" y="407953"/>
            <a:ext cx="8026291" cy="585514"/>
          </a:xfrm>
        </p:spPr>
        <p:txBody>
          <a:bodyPr/>
          <a:lstStyle/>
          <a:p>
            <a:r>
              <a:rPr lang="en-US" dirty="0">
                <a:solidFill>
                  <a:srgbClr val="008881"/>
                </a:solidFill>
              </a:rPr>
              <a:t>Operations - Pivotal Ops Manager</a:t>
            </a:r>
          </a:p>
        </p:txBody>
      </p:sp>
      <p:pic>
        <p:nvPicPr>
          <p:cNvPr id="3" name="Picture 2" descr="Screen Shot 2015-12-21 at 5.3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825" y="1365250"/>
            <a:ext cx="4724366" cy="3000375"/>
          </a:xfrm>
          <a:prstGeom prst="rect">
            <a:avLst/>
          </a:prstGeom>
        </p:spPr>
      </p:pic>
    </p:spTree>
    <p:extLst>
      <p:ext uri="{BB962C8B-B14F-4D97-AF65-F5344CB8AC3E}">
        <p14:creationId xmlns:p14="http://schemas.microsoft.com/office/powerpoint/2010/main" val="1668401730"/>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764248" cy="3187673"/>
          </a:xfrm>
          <a:prstGeom prst="rect">
            <a:avLst/>
          </a:prstGeom>
          <a:noFill/>
          <a:ln>
            <a:noFill/>
          </a:ln>
        </p:spPr>
        <p:txBody>
          <a:bodyPr lIns="91425" tIns="45700" rIns="91425" bIns="45700" anchor="t" anchorCtr="0">
            <a:noAutofit/>
          </a:bodyPr>
          <a:lstStyle/>
          <a:p>
            <a:pPr marL="228600" lvl="1" indent="-228600">
              <a:spcBef>
                <a:spcPts val="1200"/>
              </a:spcBef>
              <a:buFont typeface="Wingdings" pitchFamily="2" charset="2"/>
              <a:buChar char=""/>
            </a:pPr>
            <a:r>
              <a:rPr lang="en-US" dirty="0">
                <a:solidFill>
                  <a:schemeClr val="bg1"/>
                </a:solidFill>
              </a:rPr>
              <a:t>Web form allowing an operator to scale components both </a:t>
            </a:r>
          </a:p>
          <a:p>
            <a:pPr marL="628650" lvl="2">
              <a:spcBef>
                <a:spcPts val="1200"/>
              </a:spcBef>
              <a:buFont typeface="Wingdings" pitchFamily="2" charset="2"/>
              <a:buChar char=""/>
            </a:pPr>
            <a:r>
              <a:rPr lang="en-US" dirty="0">
                <a:solidFill>
                  <a:schemeClr val="bg1"/>
                </a:solidFill>
              </a:rPr>
              <a:t>vertically (CPU, RAM, Disk) and</a:t>
            </a:r>
          </a:p>
          <a:p>
            <a:pPr marL="628650" lvl="2">
              <a:spcBef>
                <a:spcPts val="1200"/>
              </a:spcBef>
              <a:buFont typeface="Wingdings" pitchFamily="2" charset="2"/>
              <a:buChar char=""/>
            </a:pPr>
            <a:r>
              <a:rPr lang="en-US" dirty="0">
                <a:solidFill>
                  <a:schemeClr val="bg1"/>
                </a:solidFill>
              </a:rPr>
              <a:t>horizontally (number of instances). </a:t>
            </a:r>
          </a:p>
          <a:p>
            <a:pPr marL="0" lvl="1" indent="0">
              <a:spcBef>
                <a:spcPts val="1200"/>
              </a:spcBef>
              <a:buNone/>
            </a:pPr>
            <a:endParaRPr lang="en-US" dirty="0">
              <a:solidFill>
                <a:schemeClr val="bg1"/>
              </a:solidFill>
            </a:endParaRPr>
          </a:p>
          <a:p>
            <a:pPr marL="0" lvl="1" indent="0">
              <a:spcBef>
                <a:spcPts val="1200"/>
              </a:spcBef>
              <a:buNone/>
            </a:pPr>
            <a:r>
              <a:rPr lang="en-US" dirty="0">
                <a:solidFill>
                  <a:schemeClr val="bg1"/>
                </a:solidFill>
              </a:rPr>
              <a:t>This results in updating the deployment manifest followed by a “bosh deploy.”</a:t>
            </a:r>
          </a:p>
        </p:txBody>
      </p:sp>
      <p:sp>
        <p:nvSpPr>
          <p:cNvPr id="2" name="Title 1"/>
          <p:cNvSpPr>
            <a:spLocks noGrp="1"/>
          </p:cNvSpPr>
          <p:nvPr>
            <p:ph type="title"/>
          </p:nvPr>
        </p:nvSpPr>
        <p:spPr>
          <a:xfrm>
            <a:off x="439756" y="407953"/>
            <a:ext cx="8026291" cy="585514"/>
          </a:xfrm>
        </p:spPr>
        <p:txBody>
          <a:bodyPr/>
          <a:lstStyle/>
          <a:p>
            <a:r>
              <a:rPr lang="en-US" dirty="0">
                <a:solidFill>
                  <a:srgbClr val="008881"/>
                </a:solidFill>
              </a:rPr>
              <a:t>PAS Tile</a:t>
            </a:r>
          </a:p>
        </p:txBody>
      </p:sp>
      <p:pic>
        <p:nvPicPr>
          <p:cNvPr id="3" name="Picture 2" descr="Screen Shot 2016-01-05 at 11.41.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607" y="1091680"/>
            <a:ext cx="3645993" cy="3461243"/>
          </a:xfrm>
          <a:prstGeom prst="rect">
            <a:avLst/>
          </a:prstGeom>
        </p:spPr>
      </p:pic>
      <p:pic>
        <p:nvPicPr>
          <p:cNvPr id="7" name="Picture 6" descr="Screen Shot 2015-12-21 at 5.32.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887" y="2994417"/>
            <a:ext cx="3065163" cy="1946640"/>
          </a:xfrm>
          <a:prstGeom prst="rect">
            <a:avLst/>
          </a:prstGeom>
        </p:spPr>
      </p:pic>
    </p:spTree>
    <p:extLst>
      <p:ext uri="{BB962C8B-B14F-4D97-AF65-F5344CB8AC3E}">
        <p14:creationId xmlns:p14="http://schemas.microsoft.com/office/powerpoint/2010/main" val="64136392"/>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a:solidFill>
                  <a:srgbClr val="F27C3A"/>
                </a:solidFill>
              </a:rPr>
              <a:t>Four Levels of HA</a:t>
            </a: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a:solidFill>
                  <a:srgbClr val="FFFFFF"/>
                </a:solidFill>
              </a:rPr>
              <a:t>Built In!</a:t>
            </a:r>
          </a:p>
        </p:txBody>
      </p:sp>
    </p:spTree>
    <p:extLst>
      <p:ext uri="{BB962C8B-B14F-4D97-AF65-F5344CB8AC3E}">
        <p14:creationId xmlns:p14="http://schemas.microsoft.com/office/powerpoint/2010/main" val="1085397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643386" y="2499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defTabSz="457200">
              <a:lnSpc>
                <a:spcPct val="200000"/>
              </a:lnSpc>
              <a:defRPr>
                <a:solidFill>
                  <a:srgbClr val="000000"/>
                </a:solidFill>
                <a:uFillTx/>
              </a:defRPr>
            </a:pPr>
            <a:r>
              <a:rPr sz="2400" dirty="0">
                <a:solidFill>
                  <a:srgbClr val="FFFFFF"/>
                </a:solidFill>
              </a:rPr>
              <a:t> Application Instance</a:t>
            </a:r>
          </a:p>
          <a:p>
            <a:pPr lvl="0" defTabSz="457200">
              <a:lnSpc>
                <a:spcPct val="200000"/>
              </a:lnSpc>
              <a:defRPr>
                <a:solidFill>
                  <a:srgbClr val="000000"/>
                </a:solidFill>
                <a:uFillTx/>
              </a:defRPr>
            </a:pPr>
            <a:r>
              <a:rPr sz="2400" dirty="0">
                <a:solidFill>
                  <a:srgbClr val="FFFFFF"/>
                </a:solidFill>
              </a:rPr>
              <a:t> Platform Processes</a:t>
            </a:r>
          </a:p>
          <a:p>
            <a:pPr lvl="0" defTabSz="457200">
              <a:lnSpc>
                <a:spcPct val="200000"/>
              </a:lnSpc>
              <a:defRPr>
                <a:solidFill>
                  <a:srgbClr val="000000"/>
                </a:solidFill>
                <a:uFillTx/>
              </a:defRPr>
            </a:pPr>
            <a:r>
              <a:rPr sz="2400" dirty="0">
                <a:solidFill>
                  <a:srgbClr val="FFFFFF"/>
                </a:solidFill>
              </a:rPr>
              <a:t> Platform VMs</a:t>
            </a:r>
          </a:p>
          <a:p>
            <a:pPr lvl="0" defTabSz="457200">
              <a:lnSpc>
                <a:spcPct val="200000"/>
              </a:lnSpc>
              <a:defRPr>
                <a:solidFill>
                  <a:srgbClr val="000000"/>
                </a:solidFill>
                <a:uFillTx/>
              </a:defRPr>
            </a:pPr>
            <a:r>
              <a:rPr sz="2400" dirty="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201936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Rep</a:t>
            </a: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Exec.</a:t>
            </a: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Rep</a:t>
            </a: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Exec.</a:t>
            </a: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Rep</a:t>
              </a: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Exec.</a:t>
              </a: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a:t>Re-deploy App</a:t>
            </a:r>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a:solidFill>
                  <a:srgbClr val="33928A"/>
                </a:solidFill>
                <a:uFill>
                  <a:solidFill>
                    <a:srgbClr val="4D4D4D"/>
                  </a:solidFill>
                </a:uFill>
              </a:rPr>
              <a:t>Runtime</a:t>
            </a:r>
          </a:p>
        </p:txBody>
      </p:sp>
    </p:spTree>
    <p:extLst>
      <p:ext uri="{BB962C8B-B14F-4D97-AF65-F5344CB8AC3E}">
        <p14:creationId xmlns:p14="http://schemas.microsoft.com/office/powerpoint/2010/main" val="5739094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Pivotal CF Operations Manager</a:t>
            </a: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a:solidFill>
                    <a:schemeClr val="bg1"/>
                  </a:solidFill>
                  <a:latin typeface="+mn-lt"/>
                  <a:ea typeface="+mn-ea"/>
                </a:rPr>
                <a:t>BBS</a:t>
              </a: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t>AGENT</a:t>
              </a:r>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a:solidFill>
                    <a:schemeClr val="bg1"/>
                  </a:solidFill>
                  <a:latin typeface="+mn-lt"/>
                  <a:ea typeface="+mn-ea"/>
                </a:rPr>
                <a:t>      Cell</a:t>
              </a: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t>AGENT</a:t>
              </a:r>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a:solidFill>
                    <a:schemeClr val="bg1"/>
                  </a:solidFill>
                  <a:latin typeface="+mn-lt"/>
                  <a:ea typeface="+mn-ea"/>
                </a:rPr>
                <a:t>         Cloud Controller</a:t>
              </a: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t>AGENT</a:t>
              </a:r>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a:solidFill>
                    <a:schemeClr val="bg1"/>
                  </a:solidFill>
                  <a:latin typeface="+mn-lt"/>
                  <a:ea typeface="+mn-ea"/>
                </a:rPr>
                <a:t>     Message Bus</a:t>
              </a: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a:solidFill>
                  <a:schemeClr val="bg1"/>
                </a:solidFill>
                <a:latin typeface="+mn-lt"/>
                <a:ea typeface="+mn-ea"/>
              </a:rPr>
              <a:t> Health Monitor</a:t>
            </a: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rPr>
              <a:t>Restart!</a:t>
            </a: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905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Pivotal CF Operations Manager</a:t>
              </a: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xmlns=""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Arial"/>
                <a:cs typeface="Arial"/>
              </a:rPr>
              <a:t>        </a:t>
            </a:r>
            <a:r>
              <a:rPr lang="en-US" sz="1200" b="1" dirty="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xmlns=""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332769162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ight Arrow 56"/>
          <p:cNvSpPr/>
          <p:nvPr/>
        </p:nvSpPr>
        <p:spPr>
          <a:xfrm>
            <a:off x="2328863" y="1541463"/>
            <a:ext cx="130333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51202" name="Title 1"/>
          <p:cNvSpPr>
            <a:spLocks noGrp="1"/>
          </p:cNvSpPr>
          <p:nvPr>
            <p:ph type="title"/>
          </p:nvPr>
        </p:nvSpPr>
        <p:spPr>
          <a:xfrm>
            <a:off x="2381552" y="155575"/>
            <a:ext cx="4380895" cy="857250"/>
          </a:xfrm>
        </p:spPr>
        <p:txBody>
          <a:bodyPr/>
          <a:lstStyle/>
          <a:p>
            <a:pPr>
              <a:defRPr sz="1800">
                <a:solidFill>
                  <a:srgbClr val="000000"/>
                </a:solidFill>
                <a:uFillTx/>
              </a:defRPr>
            </a:pPr>
            <a:r>
              <a:rPr lang="en-US" sz="3200" dirty="0">
                <a:solidFill>
                  <a:srgbClr val="2C95DD"/>
                </a:solidFill>
              </a:rPr>
              <a:t>Pushing an Application</a:t>
            </a:r>
          </a:p>
        </p:txBody>
      </p:sp>
      <p:pic>
        <p:nvPicPr>
          <p:cNvPr id="51203" name="Picture 210" descr="ICON_Person_Q3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8" y="1541463"/>
            <a:ext cx="438150" cy="77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 name="Rounded Rectangle 59"/>
          <p:cNvSpPr/>
          <p:nvPr/>
        </p:nvSpPr>
        <p:spPr>
          <a:xfrm>
            <a:off x="3630613" y="1012825"/>
            <a:ext cx="5170487" cy="338772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0" rIns="91432" bIns="0" anchor="b"/>
          <a:lstStyle/>
          <a:p>
            <a:pPr algn="ctr">
              <a:defRPr/>
            </a:pPr>
            <a:endParaRPr lang="en-US" sz="1600" dirty="0">
              <a:solidFill>
                <a:srgbClr val="008881"/>
              </a:solidFill>
            </a:endParaRPr>
          </a:p>
        </p:txBody>
      </p:sp>
      <p:sp>
        <p:nvSpPr>
          <p:cNvPr id="61" name="TextBox 60"/>
          <p:cNvSpPr txBox="1">
            <a:spLocks noChangeArrowheads="1"/>
          </p:cNvSpPr>
          <p:nvPr/>
        </p:nvSpPr>
        <p:spPr bwMode="auto">
          <a:xfrm>
            <a:off x="238125" y="1581150"/>
            <a:ext cx="174625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AutoNum type="circleNumDbPlain"/>
            </a:pPr>
            <a:r>
              <a:rPr lang="en-US" sz="1800">
                <a:solidFill>
                  <a:schemeClr val="bg2"/>
                </a:solidFill>
              </a:rPr>
              <a:t>Upload app bits and metadata</a:t>
            </a:r>
          </a:p>
        </p:txBody>
      </p:sp>
      <p:sp>
        <p:nvSpPr>
          <p:cNvPr id="51206" name="TextBox 61"/>
          <p:cNvSpPr txBox="1">
            <a:spLocks noChangeArrowheads="1"/>
          </p:cNvSpPr>
          <p:nvPr/>
        </p:nvSpPr>
        <p:spPr bwMode="auto">
          <a:xfrm>
            <a:off x="2362200" y="1638300"/>
            <a:ext cx="1003300" cy="306388"/>
          </a:xfrm>
          <a:prstGeom prst="rect">
            <a:avLst/>
          </a:prstGeom>
          <a:noFill/>
          <a:ln>
            <a:noFill/>
          </a:ln>
          <a:effectLst>
            <a:outerShdw dist="12700" sx="999" sy="999" algn="ctr" rotWithShape="0">
              <a:schemeClr val="tx2"/>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solidFill>
                  <a:schemeClr val="bg1"/>
                </a:solidFill>
              </a:rPr>
              <a:t>push app</a:t>
            </a:r>
            <a:endParaRPr lang="en-US" sz="1400" i="1">
              <a:solidFill>
                <a:schemeClr val="bg1"/>
              </a:solidFill>
            </a:endParaRPr>
          </a:p>
        </p:txBody>
      </p:sp>
      <p:sp>
        <p:nvSpPr>
          <p:cNvPr id="51207" name="Rounded Rectangle 62"/>
          <p:cNvSpPr>
            <a:spLocks noChangeArrowheads="1"/>
          </p:cNvSpPr>
          <p:nvPr/>
        </p:nvSpPr>
        <p:spPr bwMode="auto">
          <a:xfrm rot="-5400000">
            <a:off x="2262981" y="2520157"/>
            <a:ext cx="3387725" cy="373062"/>
          </a:xfrm>
          <a:prstGeom prst="roundRect">
            <a:avLst>
              <a:gd name="adj" fmla="val 8685"/>
            </a:avLst>
          </a:prstGeom>
          <a:solidFill>
            <a:srgbClr val="0A1831">
              <a:alpha val="25098"/>
            </a:srgbClr>
          </a:solidFill>
          <a:ln>
            <a:noFill/>
          </a:ln>
          <a:extLst>
            <a:ext uri="{91240B29-F687-4f45-9708-019B960494DF}">
              <a14:hiddenLine xmlns:a14="http://schemas.microsoft.com/office/drawing/2010/main" xmlns="" w="41275">
                <a:solidFill>
                  <a:srgbClr val="000000"/>
                </a:solidFill>
                <a:round/>
                <a:headEnd/>
                <a:tailEnd/>
              </a14:hiddenLine>
            </a:ext>
          </a:extLst>
        </p:spPr>
        <p:txBody>
          <a:bodyPr wrap="none" lIns="0" tIns="0" rIns="0" bIns="0" anchor="ctr"/>
          <a:lstStyle/>
          <a:p>
            <a:pPr algn="ctr"/>
            <a:r>
              <a:rPr lang="en-US" sz="1600">
                <a:solidFill>
                  <a:srgbClr val="F2F2F2"/>
                </a:solidFill>
                <a:latin typeface="Calibri" charset="0"/>
              </a:rPr>
              <a:t>Router</a:t>
            </a:r>
          </a:p>
        </p:txBody>
      </p:sp>
      <p:sp>
        <p:nvSpPr>
          <p:cNvPr id="64" name="TextBox 63"/>
          <p:cNvSpPr txBox="1">
            <a:spLocks noChangeArrowheads="1"/>
          </p:cNvSpPr>
          <p:nvPr/>
        </p:nvSpPr>
        <p:spPr bwMode="auto">
          <a:xfrm>
            <a:off x="238125" y="2454275"/>
            <a:ext cx="3217863"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50000"/>
              </a:lnSpc>
              <a:buFontTx/>
              <a:buAutoNum type="circleNumDbPlain" startAt="2"/>
            </a:pPr>
            <a:r>
              <a:rPr lang="en-US" sz="1800">
                <a:solidFill>
                  <a:schemeClr val="bg2"/>
                </a:solidFill>
              </a:rPr>
              <a:t>Create and bind services</a:t>
            </a:r>
          </a:p>
          <a:p>
            <a:pPr eaLnBrk="1" hangingPunct="1">
              <a:lnSpc>
                <a:spcPct val="150000"/>
              </a:lnSpc>
              <a:buFontTx/>
              <a:buAutoNum type="circleNumDbPlain" startAt="2"/>
            </a:pPr>
            <a:r>
              <a:rPr lang="en-US" sz="1800">
                <a:solidFill>
                  <a:schemeClr val="bg2"/>
                </a:solidFill>
              </a:rPr>
              <a:t>Stage application</a:t>
            </a:r>
          </a:p>
          <a:p>
            <a:pPr eaLnBrk="1" hangingPunct="1">
              <a:lnSpc>
                <a:spcPct val="150000"/>
              </a:lnSpc>
              <a:buFontTx/>
              <a:buAutoNum type="circleNumDbPlain" startAt="2"/>
            </a:pPr>
            <a:r>
              <a:rPr lang="en-US" sz="1800">
                <a:solidFill>
                  <a:schemeClr val="bg2"/>
                </a:solidFill>
              </a:rPr>
              <a:t>Deploy application</a:t>
            </a:r>
          </a:p>
          <a:p>
            <a:pPr eaLnBrk="1" hangingPunct="1">
              <a:lnSpc>
                <a:spcPct val="150000"/>
              </a:lnSpc>
              <a:buFontTx/>
              <a:buAutoNum type="circleNumDbPlain" startAt="2"/>
            </a:pPr>
            <a:r>
              <a:rPr lang="en-US" sz="1800">
                <a:solidFill>
                  <a:schemeClr val="bg2"/>
                </a:solidFill>
              </a:rPr>
              <a:t>Manage application health</a:t>
            </a:r>
          </a:p>
        </p:txBody>
      </p:sp>
      <p:sp>
        <p:nvSpPr>
          <p:cNvPr id="65" name="Oval 42"/>
          <p:cNvSpPr/>
          <p:nvPr/>
        </p:nvSpPr>
        <p:spPr>
          <a:xfrm>
            <a:off x="3841750" y="2174875"/>
            <a:ext cx="230188" cy="23177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66" name="Rounded Rectangle 65"/>
          <p:cNvSpPr>
            <a:spLocks noChangeArrowheads="1"/>
          </p:cNvSpPr>
          <p:nvPr/>
        </p:nvSpPr>
        <p:spPr bwMode="auto">
          <a:xfrm>
            <a:off x="4294188" y="1498600"/>
            <a:ext cx="1533525" cy="442913"/>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08" tIns="0" rIns="0" bIns="0" anchor="ctr"/>
          <a:lstStyle/>
          <a:p>
            <a:pPr>
              <a:defRPr/>
            </a:pPr>
            <a:r>
              <a:rPr lang="en-US" sz="1200" b="1" dirty="0">
                <a:solidFill>
                  <a:schemeClr val="bg1"/>
                </a:solidFill>
              </a:rPr>
              <a:t>Blobstore</a:t>
            </a:r>
          </a:p>
        </p:txBody>
      </p:sp>
      <p:sp>
        <p:nvSpPr>
          <p:cNvPr id="67" name="Oval 194"/>
          <p:cNvSpPr/>
          <p:nvPr/>
        </p:nvSpPr>
        <p:spPr>
          <a:xfrm>
            <a:off x="4357688" y="1612900"/>
            <a:ext cx="206375" cy="215900"/>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68" name="Rounded Rectangle 67"/>
          <p:cNvSpPr>
            <a:spLocks noChangeArrowheads="1"/>
          </p:cNvSpPr>
          <p:nvPr/>
        </p:nvSpPr>
        <p:spPr bwMode="auto">
          <a:xfrm>
            <a:off x="6096000" y="1498600"/>
            <a:ext cx="2590800" cy="442913"/>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08" tIns="0" rIns="0" bIns="0" anchor="ctr"/>
          <a:lstStyle/>
          <a:p>
            <a:pPr>
              <a:defRPr/>
            </a:pPr>
            <a:r>
              <a:rPr lang="en-US" sz="1200" b="1" dirty="0">
                <a:solidFill>
                  <a:schemeClr val="bg1"/>
                </a:solidFill>
              </a:rPr>
              <a:t>DB</a:t>
            </a:r>
          </a:p>
        </p:txBody>
      </p:sp>
      <p:sp>
        <p:nvSpPr>
          <p:cNvPr id="69" name="Oval 194"/>
          <p:cNvSpPr/>
          <p:nvPr/>
        </p:nvSpPr>
        <p:spPr>
          <a:xfrm>
            <a:off x="6159500" y="1612900"/>
            <a:ext cx="206375" cy="215900"/>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cxnSp>
        <p:nvCxnSpPr>
          <p:cNvPr id="70" name="Straight Connector 69"/>
          <p:cNvCxnSpPr/>
          <p:nvPr/>
        </p:nvCxnSpPr>
        <p:spPr>
          <a:xfrm flipH="1">
            <a:off x="6159500" y="1946275"/>
            <a:ext cx="698500" cy="46037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a:off x="5060950" y="1941513"/>
            <a:ext cx="654050" cy="4651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Right Arrow 71"/>
          <p:cNvSpPr/>
          <p:nvPr/>
        </p:nvSpPr>
        <p:spPr>
          <a:xfrm>
            <a:off x="6707188" y="2203450"/>
            <a:ext cx="438150" cy="20161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73" name="Right Arrow 72"/>
          <p:cNvSpPr/>
          <p:nvPr/>
        </p:nvSpPr>
        <p:spPr>
          <a:xfrm rot="10800000">
            <a:off x="6721475" y="2408238"/>
            <a:ext cx="438150" cy="201612"/>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grpSp>
        <p:nvGrpSpPr>
          <p:cNvPr id="51218" name="Group 73"/>
          <p:cNvGrpSpPr>
            <a:grpSpLocks/>
          </p:cNvGrpSpPr>
          <p:nvPr/>
        </p:nvGrpSpPr>
        <p:grpSpPr bwMode="auto">
          <a:xfrm>
            <a:off x="5181600" y="2185988"/>
            <a:ext cx="1533525" cy="442912"/>
            <a:chOff x="5181600" y="2326964"/>
            <a:chExt cx="1533402" cy="443726"/>
          </a:xfrm>
        </p:grpSpPr>
        <p:sp>
          <p:nvSpPr>
            <p:cNvPr id="75" name="Rounded Rectangle 74"/>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chemeClr val="bg1"/>
                  </a:solidFill>
                </a:rPr>
                <a:t>Cloud Controller</a:t>
              </a:r>
            </a:p>
          </p:txBody>
        </p:sp>
        <p:sp>
          <p:nvSpPr>
            <p:cNvPr id="76" name="Rectangle 76"/>
            <p:cNvSpPr/>
            <p:nvPr/>
          </p:nvSpPr>
          <p:spPr>
            <a:xfrm>
              <a:off x="5257794" y="2430341"/>
              <a:ext cx="198422" cy="265600"/>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19" name="Group 76"/>
          <p:cNvGrpSpPr>
            <a:grpSpLocks/>
          </p:cNvGrpSpPr>
          <p:nvPr/>
        </p:nvGrpSpPr>
        <p:grpSpPr bwMode="auto">
          <a:xfrm>
            <a:off x="7153275" y="2185988"/>
            <a:ext cx="1533525" cy="442912"/>
            <a:chOff x="7153397" y="2326964"/>
            <a:chExt cx="1533402" cy="443726"/>
          </a:xfrm>
        </p:grpSpPr>
        <p:sp>
          <p:nvSpPr>
            <p:cNvPr id="78" name="Rounded Rectangle 77"/>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chemeClr val="bg1"/>
                  </a:solidFill>
                </a:rPr>
                <a:t>Service Broker Node(s)</a:t>
              </a:r>
            </a:p>
          </p:txBody>
        </p:sp>
        <p:sp>
          <p:nvSpPr>
            <p:cNvPr id="79" name="Rectangle 175"/>
            <p:cNvSpPr/>
            <p:nvPr/>
          </p:nvSpPr>
          <p:spPr>
            <a:xfrm>
              <a:off x="7215305" y="2435112"/>
              <a:ext cx="226994" cy="22742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0" name="Group 79"/>
          <p:cNvGrpSpPr>
            <a:grpSpLocks/>
          </p:cNvGrpSpPr>
          <p:nvPr/>
        </p:nvGrpSpPr>
        <p:grpSpPr bwMode="auto">
          <a:xfrm>
            <a:off x="6596063" y="3521075"/>
            <a:ext cx="1098550" cy="781050"/>
            <a:chOff x="5412945" y="3105151"/>
            <a:chExt cx="1099435" cy="781049"/>
          </a:xfrm>
        </p:grpSpPr>
        <p:sp>
          <p:nvSpPr>
            <p:cNvPr id="81" name="Rounded Rectangle 8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2"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1" name="Group 82"/>
          <p:cNvGrpSpPr>
            <a:grpSpLocks/>
          </p:cNvGrpSpPr>
          <p:nvPr/>
        </p:nvGrpSpPr>
        <p:grpSpPr bwMode="auto">
          <a:xfrm>
            <a:off x="6900863" y="3400425"/>
            <a:ext cx="1098550" cy="781050"/>
            <a:chOff x="5412945" y="3105151"/>
            <a:chExt cx="1099435" cy="781049"/>
          </a:xfrm>
        </p:grpSpPr>
        <p:sp>
          <p:nvSpPr>
            <p:cNvPr id="84" name="Rounded Rectangle 8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5"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2" name="Group 85"/>
          <p:cNvGrpSpPr>
            <a:grpSpLocks/>
          </p:cNvGrpSpPr>
          <p:nvPr/>
        </p:nvGrpSpPr>
        <p:grpSpPr bwMode="auto">
          <a:xfrm>
            <a:off x="7205663" y="3279775"/>
            <a:ext cx="1098550" cy="781050"/>
            <a:chOff x="5412945" y="3105151"/>
            <a:chExt cx="1099435" cy="781049"/>
          </a:xfrm>
        </p:grpSpPr>
        <p:sp>
          <p:nvSpPr>
            <p:cNvPr id="87" name="Rounded Rectangle 8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8"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3" name="Group 88"/>
          <p:cNvGrpSpPr>
            <a:grpSpLocks/>
          </p:cNvGrpSpPr>
          <p:nvPr/>
        </p:nvGrpSpPr>
        <p:grpSpPr bwMode="auto">
          <a:xfrm>
            <a:off x="7545388" y="3159125"/>
            <a:ext cx="1100137" cy="781050"/>
            <a:chOff x="5412945" y="3105151"/>
            <a:chExt cx="1099435" cy="781049"/>
          </a:xfrm>
        </p:grpSpPr>
        <p:sp>
          <p:nvSpPr>
            <p:cNvPr id="90" name="Rounded Rectangle 8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Cell</a:t>
              </a:r>
            </a:p>
          </p:txBody>
        </p:sp>
        <p:sp>
          <p:nvSpPr>
            <p:cNvPr id="91" name="Oval 170"/>
            <p:cNvSpPr/>
            <p:nvPr/>
          </p:nvSpPr>
          <p:spPr>
            <a:xfrm>
              <a:off x="5476404" y="3213101"/>
              <a:ext cx="225281"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92" name="TextBox 91"/>
          <p:cNvSpPr txBox="1">
            <a:spLocks noChangeArrowheads="1"/>
          </p:cNvSpPr>
          <p:nvPr/>
        </p:nvSpPr>
        <p:spPr bwMode="auto">
          <a:xfrm>
            <a:off x="2546350" y="1898650"/>
            <a:ext cx="908050" cy="276225"/>
          </a:xfrm>
          <a:prstGeom prst="rect">
            <a:avLst/>
          </a:prstGeom>
          <a:noFill/>
          <a:ln>
            <a:noFill/>
          </a:ln>
          <a:effectLst>
            <a:outerShdw dist="12700" sx="999" sy="999" algn="ctr" rotWithShape="0">
              <a:schemeClr val="tx2"/>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chemeClr val="bg1"/>
                </a:solidFill>
              </a:rPr>
              <a:t>+ app MD</a:t>
            </a:r>
          </a:p>
        </p:txBody>
      </p:sp>
      <p:sp>
        <p:nvSpPr>
          <p:cNvPr id="93" name="Diamond 87"/>
          <p:cNvSpPr/>
          <p:nvPr/>
        </p:nvSpPr>
        <p:spPr>
          <a:xfrm>
            <a:off x="2465388" y="1951038"/>
            <a:ext cx="169862" cy="19208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94" name="Diamond 87"/>
          <p:cNvSpPr/>
          <p:nvPr/>
        </p:nvSpPr>
        <p:spPr>
          <a:xfrm>
            <a:off x="5360988" y="1639888"/>
            <a:ext cx="169862" cy="19208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grpSp>
        <p:nvGrpSpPr>
          <p:cNvPr id="95" name="Group 94"/>
          <p:cNvGrpSpPr>
            <a:grpSpLocks/>
          </p:cNvGrpSpPr>
          <p:nvPr/>
        </p:nvGrpSpPr>
        <p:grpSpPr bwMode="auto">
          <a:xfrm>
            <a:off x="7723188" y="3513138"/>
            <a:ext cx="695325" cy="307975"/>
            <a:chOff x="5580893" y="3459283"/>
            <a:chExt cx="695408" cy="307777"/>
          </a:xfrm>
        </p:grpSpPr>
        <p:sp>
          <p:nvSpPr>
            <p:cNvPr id="96" name="Rectangle 102"/>
            <p:cNvSpPr/>
            <p:nvPr/>
          </p:nvSpPr>
          <p:spPr>
            <a:xfrm>
              <a:off x="5825397" y="3468802"/>
              <a:ext cx="201636" cy="2459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36" name="TextBox 96"/>
            <p:cNvSpPr txBox="1">
              <a:spLocks noChangeArrowheads="1"/>
            </p:cNvSpPr>
            <p:nvPr/>
          </p:nvSpPr>
          <p:spPr bwMode="auto">
            <a:xfrm>
              <a:off x="5580893" y="3459283"/>
              <a:ext cx="30441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chemeClr val="bg1"/>
                  </a:solidFill>
                </a:rPr>
                <a:t>+</a:t>
              </a:r>
            </a:p>
          </p:txBody>
        </p:sp>
        <p:sp>
          <p:nvSpPr>
            <p:cNvPr id="51237" name="TextBox 97"/>
            <p:cNvSpPr txBox="1">
              <a:spLocks noChangeArrowheads="1"/>
            </p:cNvSpPr>
            <p:nvPr/>
          </p:nvSpPr>
          <p:spPr bwMode="auto">
            <a:xfrm>
              <a:off x="5971886" y="3459283"/>
              <a:ext cx="30441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chemeClr val="bg1"/>
                  </a:solidFill>
                </a:rPr>
                <a:t>=</a:t>
              </a:r>
            </a:p>
          </p:txBody>
        </p:sp>
      </p:grpSp>
      <p:sp>
        <p:nvSpPr>
          <p:cNvPr id="99" name="Teardrop 98"/>
          <p:cNvSpPr/>
          <p:nvPr/>
        </p:nvSpPr>
        <p:spPr>
          <a:xfrm rot="18900000">
            <a:off x="8374063" y="3622675"/>
            <a:ext cx="152400" cy="15398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100" name="Teardrop 99"/>
          <p:cNvSpPr/>
          <p:nvPr/>
        </p:nvSpPr>
        <p:spPr>
          <a:xfrm rot="18900000">
            <a:off x="5603875" y="1700213"/>
            <a:ext cx="152400" cy="152400"/>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101" name="TextBox 100"/>
          <p:cNvSpPr txBox="1">
            <a:spLocks noChangeArrowheads="1"/>
          </p:cNvSpPr>
          <p:nvPr/>
        </p:nvSpPr>
        <p:spPr bwMode="auto">
          <a:xfrm>
            <a:off x="7620000" y="1489075"/>
            <a:ext cx="9858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1"/>
                </a:solidFill>
              </a:rPr>
              <a:t>Service</a:t>
            </a:r>
          </a:p>
          <a:p>
            <a:pPr eaLnBrk="1" hangingPunct="1"/>
            <a:r>
              <a:rPr lang="en-US" sz="1200">
                <a:solidFill>
                  <a:schemeClr val="bg1"/>
                </a:solidFill>
              </a:rPr>
              <a:t>credentials</a:t>
            </a:r>
          </a:p>
        </p:txBody>
      </p:sp>
      <p:sp>
        <p:nvSpPr>
          <p:cNvPr id="102" name="Rounded Rectangle 101"/>
          <p:cNvSpPr/>
          <p:nvPr/>
        </p:nvSpPr>
        <p:spPr>
          <a:xfrm>
            <a:off x="4927600" y="2795588"/>
            <a:ext cx="3759200" cy="1570037"/>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2" tIns="45716" rIns="91432" bIns="45716" anchorCtr="1"/>
          <a:lstStyle/>
          <a:p>
            <a:pPr algn="ctr">
              <a:defRPr/>
            </a:pPr>
            <a:r>
              <a:rPr lang="en-US" sz="1600" dirty="0">
                <a:solidFill>
                  <a:schemeClr val="tx1">
                    <a:lumMod val="60000"/>
                    <a:lumOff val="40000"/>
                  </a:schemeClr>
                </a:solidFill>
              </a:rPr>
              <a:t>Container Management - DIEGO</a:t>
            </a:r>
          </a:p>
        </p:txBody>
      </p:sp>
      <p:sp>
        <p:nvSpPr>
          <p:cNvPr id="51232" name="Shape 1202"/>
          <p:cNvSpPr>
            <a:spLocks noChangeArrowheads="1"/>
          </p:cNvSpPr>
          <p:nvPr/>
        </p:nvSpPr>
        <p:spPr bwMode="auto">
          <a:xfrm>
            <a:off x="5311775" y="3495675"/>
            <a:ext cx="847725" cy="444500"/>
          </a:xfrm>
          <a:prstGeom prst="roundRect">
            <a:avLst>
              <a:gd name="adj" fmla="val 4579"/>
            </a:avLst>
          </a:prstGeom>
          <a:solidFill>
            <a:srgbClr val="33928A"/>
          </a:solidFill>
          <a:ln>
            <a:noFill/>
          </a:ln>
          <a:extLst>
            <a:ext uri="{91240B29-F687-4f45-9708-019B960494DF}">
              <a14:hiddenLine xmlns:a14="http://schemas.microsoft.com/office/drawing/2010/main" xmlns="" w="9525">
                <a:solidFill>
                  <a:srgbClr val="000000"/>
                </a:solidFill>
                <a:round/>
                <a:headEnd/>
                <a:tailEnd/>
              </a14:hiddenLine>
            </a:ext>
          </a:extLst>
        </p:spPr>
        <p:txBody>
          <a:bodyPr lIns="319993" tIns="0" rIns="0" bIns="0" anchor="ctr"/>
          <a:lstStyle/>
          <a:p>
            <a:pPr>
              <a:buSzPct val="25000"/>
            </a:pPr>
            <a:r>
              <a:rPr lang="en-US" sz="1200" b="1">
                <a:solidFill>
                  <a:srgbClr val="FFFFFF"/>
                </a:solidFill>
              </a:rPr>
              <a:t>Brain</a:t>
            </a:r>
          </a:p>
        </p:txBody>
      </p:sp>
      <p:sp>
        <p:nvSpPr>
          <p:cNvPr id="104" name="Shape 1203"/>
          <p:cNvSpPr/>
          <p:nvPr/>
        </p:nvSpPr>
        <p:spPr>
          <a:xfrm>
            <a:off x="5348288" y="3603625"/>
            <a:ext cx="265112" cy="261938"/>
          </a:xfrm>
          <a:prstGeom prst="quadArrow">
            <a:avLst>
              <a:gd name="adj1" fmla="val 22500"/>
              <a:gd name="adj2" fmla="val 22500"/>
              <a:gd name="adj3" fmla="val 22500"/>
            </a:avLst>
          </a:prstGeom>
          <a:solidFill>
            <a:schemeClr val="lt1"/>
          </a:solidFill>
          <a:ln>
            <a:noFill/>
          </a:ln>
        </p:spPr>
        <p:txBody>
          <a:bodyPr lIns="91417" tIns="45696" rIns="91417" bIns="45696" anchor="ctr"/>
          <a:lstStyle/>
          <a:p>
            <a:pPr algn="ctr">
              <a:defRPr/>
            </a:pPr>
            <a:endParaRPr>
              <a:solidFill>
                <a:schemeClr val="lt1"/>
              </a:solidFill>
              <a:latin typeface="Arial"/>
              <a:ea typeface="Arial"/>
              <a:cs typeface="Arial"/>
              <a:sym typeface="Arial"/>
            </a:endParaRPr>
          </a:p>
        </p:txBody>
      </p:sp>
      <p:sp>
        <p:nvSpPr>
          <p:cNvPr id="51234" name="Shape 672"/>
          <p:cNvSpPr>
            <a:spLocks noChangeArrowheads="1"/>
          </p:cNvSpPr>
          <p:nvPr/>
        </p:nvSpPr>
        <p:spPr bwMode="auto">
          <a:xfrm>
            <a:off x="4237038" y="1098550"/>
            <a:ext cx="464978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7" tIns="45696" rIns="91417" bIns="45696"/>
          <a:lstStyle/>
          <a:p>
            <a:pPr algn="ctr">
              <a:buSzPct val="25000"/>
            </a:pPr>
            <a:r>
              <a:rPr lang="en-US" sz="1600" b="1">
                <a:solidFill>
                  <a:srgbClr val="10253F"/>
                </a:solidFill>
                <a:latin typeface="Roboto" charset="0"/>
                <a:cs typeface="Roboto" charset="0"/>
                <a:sym typeface="Roboto" charset="0"/>
              </a:rPr>
              <a:t>Platform Runtime (Elastic Runtime)</a:t>
            </a:r>
          </a:p>
        </p:txBody>
      </p:sp>
    </p:spTree>
    <p:extLst>
      <p:ext uri="{BB962C8B-B14F-4D97-AF65-F5344CB8AC3E}">
        <p14:creationId xmlns:p14="http://schemas.microsoft.com/office/powerpoint/2010/main" val="370262040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par>
                                <p:cTn id="13" presetID="0" presetClass="path" presetSubtype="0" accel="50000" decel="50000" fill="hold"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3"/>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92"/>
                                        </p:tgtEl>
                                        <p:attrNameLst>
                                          <p:attrName>ppt_x</p:attrName>
                                          <p:attrName>ppt_y</p:attrName>
                                        </p:attrNameLst>
                                      </p:cBhvr>
                                      <p:rCtr x="21858" y="2776"/>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animEffect transition="in" filter="dissolve">
                                      <p:cBhvr>
                                        <p:cTn id="21" dur="500"/>
                                        <p:tgtEl>
                                          <p:spTgt spid="64">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left)">
                                      <p:cBhvr>
                                        <p:cTn id="24" dur="500"/>
                                        <p:tgtEl>
                                          <p:spTgt spid="72"/>
                                        </p:tgtEl>
                                      </p:cBhvr>
                                    </p:animEffect>
                                  </p:childTnLst>
                                </p:cTn>
                              </p:par>
                            </p:childTnLst>
                          </p:cTn>
                        </p:par>
                        <p:par>
                          <p:cTn id="25" fill="hold" nodeType="afterGroup">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right)">
                                      <p:cBhvr>
                                        <p:cTn id="28" dur="500"/>
                                        <p:tgtEl>
                                          <p:spTgt spid="73"/>
                                        </p:tgtEl>
                                      </p:cBhvr>
                                    </p:animEffect>
                                  </p:childTnLst>
                                </p:cTn>
                              </p:par>
                            </p:childTnLst>
                          </p:cTn>
                        </p:par>
                        <p:par>
                          <p:cTn id="29" fill="hold" nodeType="afterGroup">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4">
                                            <p:txEl>
                                              <p:pRg st="1" end="1"/>
                                            </p:txEl>
                                          </p:spTgt>
                                        </p:tgtEl>
                                        <p:attrNameLst>
                                          <p:attrName>style.visibility</p:attrName>
                                        </p:attrNameLst>
                                      </p:cBhvr>
                                      <p:to>
                                        <p:strVal val="visible"/>
                                      </p:to>
                                    </p:set>
                                    <p:animEffect transition="in" filter="dissolve">
                                      <p:cBhvr>
                                        <p:cTn id="37" dur="500"/>
                                        <p:tgtEl>
                                          <p:spTgt spid="64">
                                            <p:txEl>
                                              <p:pRg st="1" end="1"/>
                                            </p:txEl>
                                          </p:spTgt>
                                        </p:tgtEl>
                                      </p:cBhvr>
                                    </p:animEffect>
                                  </p:childTnLst>
                                </p:cTn>
                              </p:par>
                              <p:par>
                                <p:cTn id="38" presetID="1" presetClass="entr" presetSubtype="0"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37" presetClass="path" presetSubtype="0" accel="50000" decel="50000" fill="hold"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4"/>
                                        </p:tgtEl>
                                        <p:attrNameLst>
                                          <p:attrName>ppt_x</p:attrName>
                                          <p:attrName>ppt_y</p:attrName>
                                        </p:attrNameLst>
                                      </p:cBhvr>
                                      <p:rCtr x="6948" y="21351"/>
                                    </p:animMotion>
                                  </p:childTnLst>
                                </p:cTn>
                              </p:par>
                            </p:childTnLst>
                          </p:cTn>
                        </p:par>
                        <p:par>
                          <p:cTn id="42" fill="hold" nodeType="afterGroup">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nodeType="afterGroup">
                            <p:stCondLst>
                              <p:cond delay="2500"/>
                            </p:stCondLst>
                            <p:childTnLst>
                              <p:par>
                                <p:cTn id="47" presetID="1" presetClass="entr" presetSubtype="0" fill="hold" nodeType="after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childTnLst>
                          </p:cTn>
                        </p:par>
                        <p:par>
                          <p:cTn id="49" fill="hold" nodeType="afterGroup">
                            <p:stCondLst>
                              <p:cond delay="2500"/>
                            </p:stCondLst>
                            <p:childTnLst>
                              <p:par>
                                <p:cTn id="50" presetID="37" presetClass="path" presetSubtype="0" accel="50000" decel="50000" fill="hold"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9"/>
                                        </p:tgtEl>
                                        <p:attrNameLst>
                                          <p:attrName>ppt_x</p:attrName>
                                          <p:attrName>ppt_y</p:attrName>
                                        </p:attrNameLst>
                                      </p:cBhvr>
                                      <p:rCtr x="-14452" y="-18760"/>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4">
                                            <p:txEl>
                                              <p:pRg st="2" end="2"/>
                                            </p:txEl>
                                          </p:spTgt>
                                        </p:tgtEl>
                                        <p:attrNameLst>
                                          <p:attrName>style.visibility</p:attrName>
                                        </p:attrNameLst>
                                      </p:cBhvr>
                                      <p:to>
                                        <p:strVal val="visible"/>
                                      </p:to>
                                    </p:set>
                                    <p:animEffect transition="in" filter="dissolve">
                                      <p:cBhvr>
                                        <p:cTn id="56" dur="500"/>
                                        <p:tgtEl>
                                          <p:spTgt spid="64">
                                            <p:txEl>
                                              <p:pRg st="2" end="2"/>
                                            </p:txEl>
                                          </p:spTgt>
                                        </p:tgtEl>
                                      </p:cBhvr>
                                    </p:animEffec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50" presetClass="path" presetSubtype="0" accel="50000" decel="50000" fill="hold"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100"/>
                                        </p:tgtEl>
                                        <p:attrNameLst>
                                          <p:attrName>ppt_x</p:attrName>
                                          <p:attrName>ppt_y</p:attrName>
                                        </p:attrNameLst>
                                      </p:cBhvr>
                                      <p:rCtr x="1459" y="21444"/>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64">
                                            <p:txEl>
                                              <p:pRg st="3" end="3"/>
                                            </p:txEl>
                                          </p:spTgt>
                                        </p:tgtEl>
                                        <p:attrNameLst>
                                          <p:attrName>style.visibility</p:attrName>
                                        </p:attrNameLst>
                                      </p:cBhvr>
                                      <p:to>
                                        <p:strVal val="visible"/>
                                      </p:to>
                                    </p:set>
                                    <p:animEffect transition="in" filter="dissolve">
                                      <p:cBhvr>
                                        <p:cTn id="65" dur="500"/>
                                        <p:tgtEl>
                                          <p:spTgt spid="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p:bldP spid="64" grpId="0" build="p"/>
      <p:bldP spid="72" grpId="0" animBg="1"/>
      <p:bldP spid="73" grpId="0" animBg="1"/>
      <p:bldP spid="92" grpId="0"/>
      <p:bldP spid="10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a:solidFill>
                    <a:schemeClr val="bg1"/>
                  </a:solidFill>
                  <a:latin typeface="+mn-lt"/>
                  <a:ea typeface="+mn-ea"/>
                </a:rPr>
                <a:t>Cell</a:t>
              </a: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000000"/>
                </a:solidFill>
              </a:rPr>
              <a:t>Zone 1</a:t>
            </a: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a:solidFill>
                  <a:schemeClr val="bg2"/>
                </a:solidFill>
              </a:rPr>
              <a:t>Availability Zones are </a:t>
            </a:r>
            <a:r>
              <a:rPr lang="en-US" dirty="0" err="1">
                <a:solidFill>
                  <a:schemeClr val="bg2"/>
                </a:solidFill>
              </a:rPr>
              <a:t>vCenter</a:t>
            </a:r>
            <a:r>
              <a:rPr lang="en-US" dirty="0">
                <a:solidFill>
                  <a:schemeClr val="bg2"/>
                </a:solidFill>
              </a:rPr>
              <a:t> Resource Pools</a:t>
            </a:r>
          </a:p>
        </p:txBody>
      </p:sp>
    </p:spTree>
    <p:extLst>
      <p:ext uri="{BB962C8B-B14F-4D97-AF65-F5344CB8AC3E}">
        <p14:creationId xmlns:p14="http://schemas.microsoft.com/office/powerpoint/2010/main" val="120069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p:txBody>
          <a:bodyPr/>
          <a:lstStyle/>
          <a:p>
            <a:r>
              <a:rPr lang="en-US" sz="2800" dirty="0">
                <a:solidFill>
                  <a:srgbClr val="FFFFFF"/>
                </a:solidFill>
                <a:latin typeface="Arial" charset="0"/>
              </a:rPr>
              <a:t>3 </a:t>
            </a:r>
            <a:r>
              <a:rPr lang="en-US" sz="2800" dirty="0" err="1">
                <a:solidFill>
                  <a:srgbClr val="FFFFFF"/>
                </a:solidFill>
                <a:latin typeface="Arial" charset="0"/>
              </a:rPr>
              <a:t>Rs</a:t>
            </a:r>
            <a:r>
              <a:rPr lang="en-US" sz="2800" dirty="0">
                <a:solidFill>
                  <a:srgbClr val="FFFFFF"/>
                </a:solidFill>
                <a:latin typeface="Arial" charset="0"/>
              </a:rPr>
              <a:t>	to address top 3 security threats</a:t>
            </a:r>
          </a:p>
        </p:txBody>
      </p:sp>
      <p:sp>
        <p:nvSpPr>
          <p:cNvPr id="176130" name="Rectangle 2"/>
          <p:cNvSpPr>
            <a:spLocks noGrp="1" noChangeArrowheads="1"/>
          </p:cNvSpPr>
          <p:nvPr>
            <p:ph sz="half" idx="1"/>
          </p:nvPr>
        </p:nvSpPr>
        <p:spPr>
          <a:xfrm>
            <a:off x="457200" y="876300"/>
            <a:ext cx="7983538" cy="3717925"/>
          </a:xfrm>
        </p:spPr>
        <p:txBody>
          <a:bodyPr/>
          <a:lstStyle/>
          <a:p>
            <a:pPr marL="342900" indent="-342900">
              <a:buFont typeface="Arial"/>
              <a:buChar char="•"/>
              <a:defRPr/>
            </a:pPr>
            <a:r>
              <a:rPr lang="en-US" dirty="0">
                <a:solidFill>
                  <a:srgbClr val="FFFFFF"/>
                </a:solidFill>
              </a:rPr>
              <a:t>Repair</a:t>
            </a:r>
          </a:p>
          <a:p>
            <a:pPr marL="342900" indent="-342900">
              <a:buFont typeface="Arial"/>
              <a:buChar char="•"/>
              <a:defRPr/>
            </a:pPr>
            <a:r>
              <a:rPr lang="en-US" dirty="0">
                <a:solidFill>
                  <a:srgbClr val="FFFFFF"/>
                </a:solidFill>
              </a:rPr>
              <a:t>Rotate</a:t>
            </a:r>
          </a:p>
          <a:p>
            <a:pPr marL="342900" indent="-342900">
              <a:buFont typeface="Arial"/>
              <a:buChar char="•"/>
              <a:defRPr/>
            </a:pPr>
            <a:r>
              <a:rPr lang="en-US" dirty="0">
                <a:solidFill>
                  <a:srgbClr val="FFFFFF"/>
                </a:solidFill>
              </a:rPr>
              <a:t>Repave</a:t>
            </a:r>
          </a:p>
          <a:p>
            <a:pPr marL="342900" indent="-342900">
              <a:buFont typeface="Arial"/>
              <a:buChar char="•"/>
              <a:defRPr/>
            </a:pPr>
            <a:endParaRPr lang="en-US" dirty="0"/>
          </a:p>
          <a:p>
            <a:pPr>
              <a:defRPr/>
            </a:pPr>
            <a:endParaRPr lang="en-US" dirty="0"/>
          </a:p>
        </p:txBody>
      </p:sp>
    </p:spTree>
    <p:extLst>
      <p:ext uri="{BB962C8B-B14F-4D97-AF65-F5344CB8AC3E}">
        <p14:creationId xmlns:p14="http://schemas.microsoft.com/office/powerpoint/2010/main" val="386691240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hape 1069"/>
          <p:cNvSpPr>
            <a:spLocks noGrp="1"/>
          </p:cNvSpPr>
          <p:nvPr>
            <p:ph type="title"/>
          </p:nvPr>
        </p:nvSpPr>
        <p:spPr/>
        <p:txBody>
          <a:bodyPr lIns="91425" tIns="45700" rIns="91425" bIns="45700"/>
          <a:lstStyle/>
          <a:p>
            <a:pPr>
              <a:buClr>
                <a:srgbClr val="008881"/>
              </a:buClr>
              <a:buSzPct val="25000"/>
            </a:pPr>
            <a:r>
              <a:rPr lang="en-US" sz="2800">
                <a:solidFill>
                  <a:srgbClr val="008881"/>
                </a:solidFill>
                <a:latin typeface="Arial" charset="0"/>
                <a:sym typeface="Arial" charset="0"/>
              </a:rPr>
              <a:t>Platform Upgrades and Patches</a:t>
            </a:r>
          </a:p>
        </p:txBody>
      </p:sp>
      <p:sp>
        <p:nvSpPr>
          <p:cNvPr id="14338" name="Shape 1070"/>
          <p:cNvSpPr>
            <a:spLocks noGrp="1"/>
          </p:cNvSpPr>
          <p:nvPr>
            <p:ph type="body" idx="1"/>
          </p:nvPr>
        </p:nvSpPr>
        <p:spPr>
          <a:xfrm>
            <a:off x="457200" y="876300"/>
            <a:ext cx="8229600" cy="3822700"/>
          </a:xfrm>
        </p:spPr>
        <p:txBody>
          <a:bodyPr lIns="91425" tIns="45700" rIns="91425" bIns="45700">
            <a:normAutofit/>
          </a:bodyPr>
          <a:lstStyle/>
          <a:p>
            <a:pPr marL="342900" indent="-342900">
              <a:lnSpc>
                <a:spcPct val="90000"/>
              </a:lnSpc>
              <a:spcBef>
                <a:spcPct val="0"/>
              </a:spcBef>
              <a:buFont typeface="Arial"/>
              <a:buChar char="•"/>
              <a:defRPr/>
            </a:pPr>
            <a:r>
              <a:rPr lang="en-US" dirty="0">
                <a:solidFill>
                  <a:srgbClr val="FFFFFF"/>
                </a:solidFill>
                <a:latin typeface="Arial" charset="0"/>
                <a:cs typeface="Arial" charset="0"/>
                <a:sym typeface="Arial" charset="0"/>
              </a:rPr>
              <a:t>BOSH executes </a:t>
            </a:r>
            <a:r>
              <a:rPr lang="en-US" b="1" dirty="0">
                <a:solidFill>
                  <a:srgbClr val="FFFFFF"/>
                </a:solidFill>
                <a:latin typeface="Arial" charset="0"/>
                <a:cs typeface="Arial" charset="0"/>
                <a:sym typeface="Arial" charset="0"/>
              </a:rPr>
              <a:t>Canary-style deployments </a:t>
            </a:r>
            <a:r>
              <a:rPr lang="en-US" dirty="0">
                <a:solidFill>
                  <a:srgbClr val="FFFFFF"/>
                </a:solidFill>
                <a:latin typeface="Arial" charset="0"/>
                <a:cs typeface="Arial" charset="0"/>
                <a:sym typeface="Arial" charset="0"/>
              </a:rPr>
              <a:t>to minimize downtime</a:t>
            </a:r>
          </a:p>
          <a:p>
            <a:pPr marL="342900" lvl="1" indent="-342900">
              <a:lnSpc>
                <a:spcPct val="90000"/>
              </a:lnSpc>
              <a:buFont typeface="Arial"/>
              <a:buChar char="•"/>
              <a:defRPr/>
            </a:pPr>
            <a:r>
              <a:rPr lang="en-US" dirty="0">
                <a:solidFill>
                  <a:srgbClr val="FFFFFF"/>
                </a:solidFill>
                <a:latin typeface="Arial" charset="0"/>
                <a:cs typeface="Arial" charset="0"/>
                <a:sym typeface="Arial" charset="0"/>
              </a:rPr>
              <a:t>Also known as rolling upgrades</a:t>
            </a:r>
          </a:p>
          <a:p>
            <a:pPr marL="342900" indent="-342900">
              <a:lnSpc>
                <a:spcPct val="90000"/>
              </a:lnSpc>
              <a:buFont typeface="Arial"/>
              <a:buChar char="•"/>
              <a:defRPr/>
            </a:pPr>
            <a:r>
              <a:rPr lang="en-US" dirty="0">
                <a:solidFill>
                  <a:srgbClr val="FFFFFF"/>
                </a:solidFill>
                <a:latin typeface="Arial" charset="0"/>
                <a:cs typeface="Arial" charset="0"/>
                <a:sym typeface="Arial" charset="0"/>
              </a:rPr>
              <a:t>A select number of “canary” VMs from the new release are deployed</a:t>
            </a:r>
          </a:p>
          <a:p>
            <a:pPr marL="342900" indent="-342900">
              <a:spcBef>
                <a:spcPct val="0"/>
              </a:spcBef>
              <a:buFont typeface="Arial"/>
              <a:buChar char="•"/>
              <a:defRPr/>
            </a:pPr>
            <a:r>
              <a:rPr lang="en-US" dirty="0">
                <a:solidFill>
                  <a:srgbClr val="FFFFFF"/>
                </a:solidFill>
                <a:latin typeface="Arial" charset="0"/>
                <a:cs typeface="Arial" charset="0"/>
                <a:sym typeface="Arial" charset="0"/>
              </a:rPr>
              <a:t>BOSH verifies new VMs have been deployed successfully</a:t>
            </a:r>
          </a:p>
          <a:p>
            <a:pPr marL="342900" indent="-342900">
              <a:buFont typeface="Arial"/>
              <a:buChar char="•"/>
              <a:defRPr/>
            </a:pPr>
            <a:r>
              <a:rPr lang="en-US" dirty="0">
                <a:solidFill>
                  <a:srgbClr val="FFFFFF"/>
                </a:solidFill>
                <a:latin typeface="Arial" charset="0"/>
                <a:cs typeface="Arial" charset="0"/>
                <a:sym typeface="Arial" charset="0"/>
              </a:rPr>
              <a:t>Remaining VMs are deployed only if the upgrade of canary VMs succeeded</a:t>
            </a:r>
          </a:p>
          <a:p>
            <a:pPr marL="342900" lvl="1" indent="-342900">
              <a:buFont typeface="Arial"/>
              <a:buChar char="•"/>
              <a:defRPr/>
            </a:pPr>
            <a:r>
              <a:rPr lang="en-US" dirty="0">
                <a:solidFill>
                  <a:srgbClr val="FFFFFF"/>
                </a:solidFill>
                <a:latin typeface="Arial" charset="0"/>
                <a:cs typeface="Arial" charset="0"/>
                <a:sym typeface="Arial" charset="0"/>
              </a:rPr>
              <a:t>Otherwise the upgrade is halted</a:t>
            </a:r>
          </a:p>
          <a:p>
            <a:pPr>
              <a:lnSpc>
                <a:spcPct val="90000"/>
              </a:lnSpc>
              <a:defRPr/>
            </a:pPr>
            <a:endParaRPr lang="en-US" dirty="0">
              <a:solidFill>
                <a:srgbClr val="4D4D4D"/>
              </a:solidFill>
              <a:latin typeface="Arial" charset="0"/>
              <a:cs typeface="Arial" charset="0"/>
              <a:sym typeface="Arial" charset="0"/>
            </a:endParaRPr>
          </a:p>
        </p:txBody>
      </p:sp>
    </p:spTree>
    <p:extLst>
      <p:ext uri="{BB962C8B-B14F-4D97-AF65-F5344CB8AC3E}">
        <p14:creationId xmlns:p14="http://schemas.microsoft.com/office/powerpoint/2010/main" val="38729965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hape 885"/>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2290" name="Shape 886"/>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523FDF1D-BDE0-7745-A80C-D3C68FA620AE}" type="slidenum">
              <a:rPr lang="en-US" sz="800">
                <a:solidFill>
                  <a:srgbClr val="808080"/>
                </a:solidFill>
                <a:cs typeface="Arial" charset="0"/>
                <a:sym typeface="Arial" charset="0"/>
              </a:rPr>
              <a:pPr eaLnBrk="1" hangingPunct="1">
                <a:buClr>
                  <a:srgbClr val="808080"/>
                </a:buClr>
                <a:buSzPct val="25000"/>
                <a:buFont typeface="Arial" charset="0"/>
                <a:buNone/>
              </a:pPr>
              <a:t>53</a:t>
            </a:fld>
            <a:endParaRPr lang="en-US" sz="800">
              <a:solidFill>
                <a:srgbClr val="808080"/>
              </a:solidFill>
              <a:cs typeface="Arial" charset="0"/>
              <a:sym typeface="Arial" charset="0"/>
            </a:endParaRPr>
          </a:p>
        </p:txBody>
      </p:sp>
      <p:sp>
        <p:nvSpPr>
          <p:cNvPr id="12291" name="Shape 887"/>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2" name="Shape 888"/>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2293" name="Shape 889"/>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2294" name="Shape 890"/>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5" name="Shape 891"/>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6" name="Shape 892"/>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7" name="Shape 893"/>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2298" name="Shape 894"/>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2299" name="Shape 895"/>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300" name="Shape 896"/>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2301" name="Shape 897"/>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2302" name="Shape 898"/>
          <p:cNvSpPr>
            <a:spLocks noChangeArrowheads="1"/>
          </p:cNvSpPr>
          <p:nvPr/>
        </p:nvSpPr>
        <p:spPr bwMode="auto">
          <a:xfrm>
            <a:off x="5265738" y="3908425"/>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303" name="Shape 899"/>
          <p:cNvSpPr txBox="1">
            <a:spLocks noChangeArrowheads="1"/>
          </p:cNvSpPr>
          <p:nvPr/>
        </p:nvSpPr>
        <p:spPr bwMode="auto">
          <a:xfrm>
            <a:off x="5133975" y="3416300"/>
            <a:ext cx="1192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A,B,M,N,X,Y</a:t>
            </a:r>
          </a:p>
        </p:txBody>
      </p:sp>
      <p:sp>
        <p:nvSpPr>
          <p:cNvPr id="12304" name="Shape 900"/>
          <p:cNvSpPr>
            <a:spLocks noChangeArrowheads="1"/>
          </p:cNvSpPr>
          <p:nvPr/>
        </p:nvSpPr>
        <p:spPr bwMode="auto">
          <a:xfrm>
            <a:off x="6286500" y="3433763"/>
            <a:ext cx="253047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  Application instances</a:t>
            </a:r>
          </a:p>
        </p:txBody>
      </p:sp>
      <p:sp>
        <p:nvSpPr>
          <p:cNvPr id="12305" name="Shape 901"/>
          <p:cNvSpPr>
            <a:spLocks noChangeArrowheads="1"/>
          </p:cNvSpPr>
          <p:nvPr/>
        </p:nvSpPr>
        <p:spPr bwMode="auto">
          <a:xfrm>
            <a:off x="6286500" y="3894138"/>
            <a:ext cx="253047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  VM prior to update</a:t>
            </a:r>
          </a:p>
        </p:txBody>
      </p:sp>
      <p:sp>
        <p:nvSpPr>
          <p:cNvPr id="12306" name="Shape 902"/>
          <p:cNvSpPr>
            <a:spLocks noChangeArrowheads="1"/>
          </p:cNvSpPr>
          <p:nvPr/>
        </p:nvSpPr>
        <p:spPr bwMode="auto">
          <a:xfrm>
            <a:off x="4881563" y="3368675"/>
            <a:ext cx="3935412" cy="1050925"/>
          </a:xfrm>
          <a:prstGeom prst="rect">
            <a:avLst/>
          </a:prstGeom>
          <a:noFill/>
          <a:ln w="25400">
            <a:solidFill>
              <a:schemeClr val="tx1"/>
            </a:solidFill>
            <a:prstDash val="dot"/>
            <a:round/>
            <a:headEnd/>
            <a:tailEnd/>
          </a:ln>
          <a:extLst>
            <a:ext uri="{909E8E84-426E-40dd-AFC4-6F175D3DCCD1}">
              <a14:hiddenFill xmlns:a14="http://schemas.microsoft.com/office/drawing/2010/main" xmlns="">
                <a:solidFill>
                  <a:srgbClr val="FFFFFF"/>
                </a:solidFill>
              </a14:hiddenFill>
            </a:ext>
          </a:extLst>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Tree>
    <p:extLst>
      <p:ext uri="{BB962C8B-B14F-4D97-AF65-F5344CB8AC3E}">
        <p14:creationId xmlns:p14="http://schemas.microsoft.com/office/powerpoint/2010/main" val="1600952368"/>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hape 907"/>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4338" name="Shape 908"/>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E6F6D69F-B69A-6B40-A0F1-44A651E12463}" type="slidenum">
              <a:rPr lang="en-US" sz="800">
                <a:solidFill>
                  <a:srgbClr val="808080"/>
                </a:solidFill>
                <a:cs typeface="Arial" charset="0"/>
                <a:sym typeface="Arial" charset="0"/>
              </a:rPr>
              <a:pPr eaLnBrk="1" hangingPunct="1">
                <a:buClr>
                  <a:srgbClr val="808080"/>
                </a:buClr>
                <a:buSzPct val="25000"/>
                <a:buFont typeface="Arial" charset="0"/>
                <a:buNone/>
              </a:pPr>
              <a:t>54</a:t>
            </a:fld>
            <a:endParaRPr lang="en-US" sz="800">
              <a:solidFill>
                <a:srgbClr val="808080"/>
              </a:solidFill>
              <a:cs typeface="Arial" charset="0"/>
              <a:sym typeface="Arial" charset="0"/>
            </a:endParaRPr>
          </a:p>
        </p:txBody>
      </p:sp>
      <p:sp>
        <p:nvSpPr>
          <p:cNvPr id="14339" name="Shape 909"/>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10" name="Shape 910"/>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11" name="Shape 911"/>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4342" name="Shape 912"/>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3" name="Shape 913"/>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4" name="Shape 914"/>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5" name="Shape 915"/>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4346" name="Shape 916"/>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4347" name="Shape 917"/>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8" name="Shape 918"/>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4349" name="Shape 919"/>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4350" name="Shape 920"/>
          <p:cNvSpPr>
            <a:spLocks noChangeArrowheads="1"/>
          </p:cNvSpPr>
          <p:nvPr/>
        </p:nvSpPr>
        <p:spPr bwMode="auto">
          <a:xfrm>
            <a:off x="4076700" y="2405063"/>
            <a:ext cx="253047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Apps redeployed to clear VMs</a:t>
            </a:r>
          </a:p>
        </p:txBody>
      </p:sp>
      <p:sp>
        <p:nvSpPr>
          <p:cNvPr id="14351" name="Shape 921"/>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2" name="Shape 922"/>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4353" name="Shape 923"/>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4354" name="Shape 924"/>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5" name="Shape 925"/>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6" name="Shape 926"/>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7" name="Shape 927"/>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4358" name="Shape 928"/>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4359" name="Shape 929"/>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60" name="Shape 930"/>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4361" name="Shape 931"/>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cxnSp>
        <p:nvCxnSpPr>
          <p:cNvPr id="14362" name="Shape 932"/>
          <p:cNvCxnSpPr>
            <a:cxnSpLocks noChangeShapeType="1"/>
          </p:cNvCxnSpPr>
          <p:nvPr/>
        </p:nvCxnSpPr>
        <p:spPr bwMode="auto">
          <a:xfrm rot="10800000">
            <a:off x="1684338" y="2201863"/>
            <a:ext cx="827087" cy="4762"/>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xmlns="">
                <a:noFill/>
              </a14:hiddenFill>
            </a:ext>
          </a:extLst>
        </p:spPr>
      </p:cxnSp>
      <p:cxnSp>
        <p:nvCxnSpPr>
          <p:cNvPr id="14363" name="Shape 933"/>
          <p:cNvCxnSpPr>
            <a:cxnSpLocks noChangeShapeType="1"/>
          </p:cNvCxnSpPr>
          <p:nvPr/>
        </p:nvCxnSpPr>
        <p:spPr bwMode="auto">
          <a:xfrm rot="10800000">
            <a:off x="2165350" y="2206625"/>
            <a:ext cx="563563" cy="19050"/>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505163650"/>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hape 938"/>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6386" name="Shape 939"/>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D1842F8A-D9CD-F34A-B25C-0DF3D9D1DCAC}" type="slidenum">
              <a:rPr lang="en-US" sz="800">
                <a:solidFill>
                  <a:srgbClr val="808080"/>
                </a:solidFill>
                <a:cs typeface="Arial" charset="0"/>
                <a:sym typeface="Arial" charset="0"/>
              </a:rPr>
              <a:pPr eaLnBrk="1" hangingPunct="1">
                <a:buClr>
                  <a:srgbClr val="808080"/>
                </a:buClr>
                <a:buSzPct val="25000"/>
                <a:buFont typeface="Arial" charset="0"/>
                <a:buNone/>
              </a:pPr>
              <a:t>55</a:t>
            </a:fld>
            <a:endParaRPr lang="en-US" sz="800">
              <a:solidFill>
                <a:srgbClr val="808080"/>
              </a:solidFill>
              <a:cs typeface="Arial" charset="0"/>
              <a:sym typeface="Arial" charset="0"/>
            </a:endParaRPr>
          </a:p>
        </p:txBody>
      </p:sp>
      <p:sp>
        <p:nvSpPr>
          <p:cNvPr id="16387" name="Shape 940"/>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41" name="Shape 941"/>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42" name="Shape 942"/>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6390" name="Shape 943"/>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1" name="Shape 944"/>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2" name="Shape 945"/>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3" name="Shape 946"/>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6394" name="Shape 947"/>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6395" name="Shape 948"/>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6" name="Shape 949"/>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6397" name="Shape 950"/>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6398" name="Shape 951"/>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52" name="Shape 952"/>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53" name="Shape 953"/>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6401" name="Shape 954"/>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02" name="Shape 955"/>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6403" name="Shape 956"/>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6404" name="Shape 957"/>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6405" name="Shape 958"/>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6406" name="Shape 959"/>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07" name="Shape 960"/>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6408" name="Shape 961"/>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16409" name="Shape 96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10" name="Shape 963"/>
          <p:cNvSpPr>
            <a:spLocks noChangeArrowheads="1"/>
          </p:cNvSpPr>
          <p:nvPr/>
        </p:nvSpPr>
        <p:spPr bwMode="auto">
          <a:xfrm>
            <a:off x="4076700" y="3332163"/>
            <a:ext cx="253047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Update introduced. If the tests pass, keep going </a:t>
            </a:r>
          </a:p>
        </p:txBody>
      </p:sp>
      <p:sp>
        <p:nvSpPr>
          <p:cNvPr id="16411" name="Shape 964"/>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2" name="Shape 965"/>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6413" name="Shape 966"/>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6414" name="Shape 967"/>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5" name="Shape 968"/>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6" name="Shape 969"/>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7" name="Shape 970"/>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6418" name="Shape 971"/>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6419" name="Shape 972"/>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20" name="Shape 973"/>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6421" name="Shape 974"/>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Tree>
    <p:extLst>
      <p:ext uri="{BB962C8B-B14F-4D97-AF65-F5344CB8AC3E}">
        <p14:creationId xmlns:p14="http://schemas.microsoft.com/office/powerpoint/2010/main" val="319651637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hape 979"/>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8434" name="Shape 980"/>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F61CDA59-D155-6240-9351-871CE811A029}" type="slidenum">
              <a:rPr lang="en-US" sz="800">
                <a:solidFill>
                  <a:srgbClr val="808080"/>
                </a:solidFill>
                <a:cs typeface="Arial" charset="0"/>
                <a:sym typeface="Arial" charset="0"/>
              </a:rPr>
              <a:pPr eaLnBrk="1" hangingPunct="1">
                <a:buClr>
                  <a:srgbClr val="808080"/>
                </a:buClr>
                <a:buSzPct val="25000"/>
                <a:buFont typeface="Arial" charset="0"/>
                <a:buNone/>
              </a:pPr>
              <a:t>56</a:t>
            </a:fld>
            <a:endParaRPr lang="en-US" sz="800">
              <a:solidFill>
                <a:srgbClr val="808080"/>
              </a:solidFill>
              <a:cs typeface="Arial" charset="0"/>
              <a:sym typeface="Arial" charset="0"/>
            </a:endParaRPr>
          </a:p>
        </p:txBody>
      </p:sp>
      <p:sp>
        <p:nvSpPr>
          <p:cNvPr id="18435" name="Shape 981"/>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82" name="Shape 982"/>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83" name="Shape 983"/>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8438" name="Shape 984"/>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39" name="Shape 985"/>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40" name="Shape 986"/>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41" name="Shape 987"/>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8442" name="Shape 988"/>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8443" name="Shape 989"/>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44" name="Shape 990"/>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45" name="Shape 991"/>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8446" name="Shape 992"/>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93" name="Shape 993"/>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94" name="Shape 994"/>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8449" name="Shape 995"/>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50" name="Shape 996"/>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51" name="Shape 997"/>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52" name="Shape 998"/>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8453" name="Shape 999"/>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8454" name="Shape 1000"/>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55" name="Shape 1001"/>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56" name="Shape 1002"/>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8457" name="Shape 1003"/>
          <p:cNvSpPr>
            <a:spLocks noChangeArrowheads="1"/>
          </p:cNvSpPr>
          <p:nvPr/>
        </p:nvSpPr>
        <p:spPr bwMode="auto">
          <a:xfrm>
            <a:off x="58499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58" name="Shape 1004"/>
          <p:cNvSpPr txBox="1">
            <a:spLocks noChangeArrowheads="1"/>
          </p:cNvSpPr>
          <p:nvPr/>
        </p:nvSpPr>
        <p:spPr bwMode="auto">
          <a:xfrm>
            <a:off x="7283450" y="12747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18459" name="Shape 1005"/>
          <p:cNvSpPr txBox="1">
            <a:spLocks noChangeArrowheads="1"/>
          </p:cNvSpPr>
          <p:nvPr/>
        </p:nvSpPr>
        <p:spPr bwMode="auto">
          <a:xfrm>
            <a:off x="7880350" y="1270000"/>
            <a:ext cx="3127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18460" name="Shape 1006"/>
          <p:cNvSpPr>
            <a:spLocks noChangeArrowheads="1"/>
          </p:cNvSpPr>
          <p:nvPr/>
        </p:nvSpPr>
        <p:spPr bwMode="auto">
          <a:xfrm>
            <a:off x="647065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61" name="Shape 1007"/>
          <p:cNvSpPr>
            <a:spLocks noChangeArrowheads="1"/>
          </p:cNvSpPr>
          <p:nvPr/>
        </p:nvSpPr>
        <p:spPr bwMode="auto">
          <a:xfrm>
            <a:off x="70802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62" name="Shape 1008"/>
          <p:cNvSpPr>
            <a:spLocks noChangeArrowheads="1"/>
          </p:cNvSpPr>
          <p:nvPr/>
        </p:nvSpPr>
        <p:spPr bwMode="auto">
          <a:xfrm>
            <a:off x="76898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63" name="Shape 1009"/>
          <p:cNvSpPr txBox="1">
            <a:spLocks noChangeArrowheads="1"/>
          </p:cNvSpPr>
          <p:nvPr/>
        </p:nvSpPr>
        <p:spPr bwMode="auto">
          <a:xfrm>
            <a:off x="7061200" y="1270000"/>
            <a:ext cx="3397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18464" name="Shape 1010"/>
          <p:cNvSpPr txBox="1">
            <a:spLocks noChangeArrowheads="1"/>
          </p:cNvSpPr>
          <p:nvPr/>
        </p:nvSpPr>
        <p:spPr bwMode="auto">
          <a:xfrm>
            <a:off x="7683500" y="1270000"/>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18465" name="Shape 1011"/>
          <p:cNvSpPr>
            <a:spLocks noChangeArrowheads="1"/>
          </p:cNvSpPr>
          <p:nvPr/>
        </p:nvSpPr>
        <p:spPr bwMode="auto">
          <a:xfrm>
            <a:off x="52530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66" name="Shape 1012"/>
          <p:cNvSpPr txBox="1">
            <a:spLocks noChangeArrowheads="1"/>
          </p:cNvSpPr>
          <p:nvPr/>
        </p:nvSpPr>
        <p:spPr bwMode="auto">
          <a:xfrm>
            <a:off x="5251450"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67" name="Shape 1013"/>
          <p:cNvSpPr txBox="1">
            <a:spLocks noChangeArrowheads="1"/>
          </p:cNvSpPr>
          <p:nvPr/>
        </p:nvSpPr>
        <p:spPr bwMode="auto">
          <a:xfrm>
            <a:off x="5456238"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18468" name="Shape 101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69" name="Shape 101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146175"/>
            <a:ext cx="4572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70" name="Shape 1016"/>
          <p:cNvSpPr>
            <a:spLocks noChangeArrowheads="1"/>
          </p:cNvSpPr>
          <p:nvPr/>
        </p:nvSpPr>
        <p:spPr bwMode="auto">
          <a:xfrm>
            <a:off x="5183188" y="2425700"/>
            <a:ext cx="3097212"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45700" rIns="45700" bIns="45700"/>
          <a:lstStyle/>
          <a:p>
            <a:pPr algn="ctr">
              <a:buClr>
                <a:srgbClr val="535353"/>
              </a:buClr>
              <a:buSzPct val="25000"/>
              <a:buFont typeface="Arial" charset="0"/>
              <a:buNone/>
            </a:pPr>
            <a:r>
              <a:rPr lang="en-US" sz="1300" b="1" dirty="0">
                <a:solidFill>
                  <a:srgbClr val="FFFFFF"/>
                </a:solidFill>
                <a:cs typeface="Arial" charset="0"/>
                <a:sym typeface="Arial" charset="0"/>
              </a:rPr>
              <a:t>Apps redeployed to updated VMs</a:t>
            </a:r>
          </a:p>
        </p:txBody>
      </p:sp>
      <p:sp>
        <p:nvSpPr>
          <p:cNvPr id="18471" name="Shape 1017"/>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2" name="Shape 1018"/>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8473" name="Shape 1019"/>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8474" name="Shape 1020"/>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5" name="Shape 1021"/>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6" name="Shape 1022"/>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7" name="Shape 1023"/>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8478" name="Shape 1024"/>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8479" name="Shape 1025"/>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80" name="Shape 1026"/>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81" name="Shape 1027"/>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cxnSp>
        <p:nvCxnSpPr>
          <p:cNvPr id="18482" name="Shape 1028"/>
          <p:cNvCxnSpPr>
            <a:cxnSpLocks noChangeShapeType="1"/>
          </p:cNvCxnSpPr>
          <p:nvPr/>
        </p:nvCxnSpPr>
        <p:spPr bwMode="auto">
          <a:xfrm rot="10800000" flipH="1">
            <a:off x="6689725" y="1412875"/>
            <a:ext cx="1003300" cy="17463"/>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xmlns="">
                <a:noFill/>
              </a14:hiddenFill>
            </a:ext>
          </a:extLst>
        </p:spPr>
      </p:cxnSp>
      <p:cxnSp>
        <p:nvCxnSpPr>
          <p:cNvPr id="18483" name="Shape 1029"/>
          <p:cNvCxnSpPr>
            <a:cxnSpLocks noChangeShapeType="1"/>
          </p:cNvCxnSpPr>
          <p:nvPr/>
        </p:nvCxnSpPr>
        <p:spPr bwMode="auto">
          <a:xfrm rot="10800000" flipH="1">
            <a:off x="6064250" y="1395413"/>
            <a:ext cx="1003300" cy="17462"/>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25244544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hape 1034"/>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20482" name="Shape 1035"/>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3913C096-8961-354C-89C2-7FAB3D0594F1}" type="slidenum">
              <a:rPr lang="en-US" sz="800">
                <a:solidFill>
                  <a:srgbClr val="808080"/>
                </a:solidFill>
                <a:cs typeface="Arial" charset="0"/>
                <a:sym typeface="Arial" charset="0"/>
              </a:rPr>
              <a:pPr eaLnBrk="1" hangingPunct="1">
                <a:buClr>
                  <a:srgbClr val="808080"/>
                </a:buClr>
                <a:buSzPct val="25000"/>
                <a:buFont typeface="Arial" charset="0"/>
                <a:buNone/>
              </a:pPr>
              <a:t>57</a:t>
            </a:fld>
            <a:endParaRPr lang="en-US" sz="800">
              <a:solidFill>
                <a:srgbClr val="808080"/>
              </a:solidFill>
              <a:cs typeface="Arial" charset="0"/>
              <a:sym typeface="Arial" charset="0"/>
            </a:endParaRPr>
          </a:p>
        </p:txBody>
      </p:sp>
      <p:sp>
        <p:nvSpPr>
          <p:cNvPr id="20483" name="Shape 1036"/>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037" name="Shape 1037"/>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038" name="Shape 1038"/>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0486" name="Shape 1039"/>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87" name="Shape 1040"/>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88" name="Shape 1041"/>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89" name="Shape 1042"/>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0490" name="Shape 1043"/>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0491" name="Shape 1044"/>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92" name="Shape 1045"/>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493" name="Shape 1046"/>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0494" name="Shape 1047"/>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048" name="Shape 1048"/>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049" name="Shape 1049"/>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0497" name="Shape 1050"/>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98" name="Shape 1051"/>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499" name="Shape 1052"/>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00" name="Shape 1053"/>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0501" name="Shape 1054"/>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0502" name="Shape 1055"/>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03" name="Shape 1056"/>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04" name="Shape 1057"/>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0505" name="Shape 1058"/>
          <p:cNvSpPr>
            <a:spLocks noChangeArrowheads="1"/>
          </p:cNvSpPr>
          <p:nvPr/>
        </p:nvSpPr>
        <p:spPr bwMode="auto">
          <a:xfrm>
            <a:off x="58499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06" name="Shape 1059"/>
          <p:cNvSpPr txBox="1">
            <a:spLocks noChangeArrowheads="1"/>
          </p:cNvSpPr>
          <p:nvPr/>
        </p:nvSpPr>
        <p:spPr bwMode="auto">
          <a:xfrm>
            <a:off x="7283450" y="12747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0507" name="Shape 1060"/>
          <p:cNvSpPr txBox="1">
            <a:spLocks noChangeArrowheads="1"/>
          </p:cNvSpPr>
          <p:nvPr/>
        </p:nvSpPr>
        <p:spPr bwMode="auto">
          <a:xfrm>
            <a:off x="7880350" y="1270000"/>
            <a:ext cx="3127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0508" name="Shape 1061"/>
          <p:cNvSpPr>
            <a:spLocks noChangeArrowheads="1"/>
          </p:cNvSpPr>
          <p:nvPr/>
        </p:nvSpPr>
        <p:spPr bwMode="auto">
          <a:xfrm>
            <a:off x="647065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09" name="Shape 1062"/>
          <p:cNvSpPr>
            <a:spLocks noChangeArrowheads="1"/>
          </p:cNvSpPr>
          <p:nvPr/>
        </p:nvSpPr>
        <p:spPr bwMode="auto">
          <a:xfrm>
            <a:off x="70802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10" name="Shape 1063"/>
          <p:cNvSpPr>
            <a:spLocks noChangeArrowheads="1"/>
          </p:cNvSpPr>
          <p:nvPr/>
        </p:nvSpPr>
        <p:spPr bwMode="auto">
          <a:xfrm>
            <a:off x="76898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11" name="Shape 1064"/>
          <p:cNvSpPr txBox="1">
            <a:spLocks noChangeArrowheads="1"/>
          </p:cNvSpPr>
          <p:nvPr/>
        </p:nvSpPr>
        <p:spPr bwMode="auto">
          <a:xfrm>
            <a:off x="7061200" y="1270000"/>
            <a:ext cx="3397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0512" name="Shape 1065"/>
          <p:cNvSpPr txBox="1">
            <a:spLocks noChangeArrowheads="1"/>
          </p:cNvSpPr>
          <p:nvPr/>
        </p:nvSpPr>
        <p:spPr bwMode="auto">
          <a:xfrm>
            <a:off x="7683500" y="1270000"/>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0513" name="Shape 1066"/>
          <p:cNvSpPr>
            <a:spLocks noChangeArrowheads="1"/>
          </p:cNvSpPr>
          <p:nvPr/>
        </p:nvSpPr>
        <p:spPr bwMode="auto">
          <a:xfrm>
            <a:off x="52530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14" name="Shape 1067"/>
          <p:cNvSpPr txBox="1">
            <a:spLocks noChangeArrowheads="1"/>
          </p:cNvSpPr>
          <p:nvPr/>
        </p:nvSpPr>
        <p:spPr bwMode="auto">
          <a:xfrm>
            <a:off x="5251450"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15" name="Shape 1068"/>
          <p:cNvSpPr txBox="1">
            <a:spLocks noChangeArrowheads="1"/>
          </p:cNvSpPr>
          <p:nvPr/>
        </p:nvSpPr>
        <p:spPr bwMode="auto">
          <a:xfrm>
            <a:off x="5456238"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20516" name="Shape 106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17" name="Shape 1070"/>
          <p:cNvSpPr>
            <a:spLocks noChangeArrowheads="1"/>
          </p:cNvSpPr>
          <p:nvPr/>
        </p:nvSpPr>
        <p:spPr bwMode="auto">
          <a:xfrm>
            <a:off x="5845175" y="2449513"/>
            <a:ext cx="547688"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18" name="Shape 1071"/>
          <p:cNvSpPr txBox="1">
            <a:spLocks noChangeArrowheads="1"/>
          </p:cNvSpPr>
          <p:nvPr/>
        </p:nvSpPr>
        <p:spPr bwMode="auto">
          <a:xfrm>
            <a:off x="7280275" y="2181225"/>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0519" name="Shape 1072"/>
          <p:cNvSpPr txBox="1">
            <a:spLocks noChangeArrowheads="1"/>
          </p:cNvSpPr>
          <p:nvPr/>
        </p:nvSpPr>
        <p:spPr bwMode="auto">
          <a:xfrm>
            <a:off x="7875588" y="2176463"/>
            <a:ext cx="31273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0520" name="Shape 1073"/>
          <p:cNvSpPr>
            <a:spLocks noChangeArrowheads="1"/>
          </p:cNvSpPr>
          <p:nvPr/>
        </p:nvSpPr>
        <p:spPr bwMode="auto">
          <a:xfrm>
            <a:off x="64658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21" name="Shape 1074"/>
          <p:cNvSpPr>
            <a:spLocks noChangeArrowheads="1"/>
          </p:cNvSpPr>
          <p:nvPr/>
        </p:nvSpPr>
        <p:spPr bwMode="auto">
          <a:xfrm>
            <a:off x="70754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22" name="Shape 1075"/>
          <p:cNvSpPr>
            <a:spLocks noChangeArrowheads="1"/>
          </p:cNvSpPr>
          <p:nvPr/>
        </p:nvSpPr>
        <p:spPr bwMode="auto">
          <a:xfrm>
            <a:off x="76850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23" name="Shape 1076"/>
          <p:cNvSpPr txBox="1">
            <a:spLocks noChangeArrowheads="1"/>
          </p:cNvSpPr>
          <p:nvPr/>
        </p:nvSpPr>
        <p:spPr bwMode="auto">
          <a:xfrm>
            <a:off x="7058025" y="2176463"/>
            <a:ext cx="3381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0524" name="Shape 1077"/>
          <p:cNvSpPr txBox="1">
            <a:spLocks noChangeArrowheads="1"/>
          </p:cNvSpPr>
          <p:nvPr/>
        </p:nvSpPr>
        <p:spPr bwMode="auto">
          <a:xfrm>
            <a:off x="7680325" y="217646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0525" name="Shape 1078"/>
          <p:cNvSpPr>
            <a:spLocks noChangeArrowheads="1"/>
          </p:cNvSpPr>
          <p:nvPr/>
        </p:nvSpPr>
        <p:spPr bwMode="auto">
          <a:xfrm>
            <a:off x="5248275" y="2449513"/>
            <a:ext cx="547688"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26" name="Shape 1079"/>
          <p:cNvSpPr txBox="1">
            <a:spLocks noChangeArrowheads="1"/>
          </p:cNvSpPr>
          <p:nvPr/>
        </p:nvSpPr>
        <p:spPr bwMode="auto">
          <a:xfrm>
            <a:off x="5248275" y="21764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27" name="Shape 1080"/>
          <p:cNvSpPr txBox="1">
            <a:spLocks noChangeArrowheads="1"/>
          </p:cNvSpPr>
          <p:nvPr/>
        </p:nvSpPr>
        <p:spPr bwMode="auto">
          <a:xfrm>
            <a:off x="5453063" y="21764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20528" name="Shape 108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146175"/>
            <a:ext cx="4572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29" name="Shape 1082"/>
          <p:cNvSpPr>
            <a:spLocks noChangeArrowheads="1"/>
          </p:cNvSpPr>
          <p:nvPr/>
        </p:nvSpPr>
        <p:spPr bwMode="auto">
          <a:xfrm>
            <a:off x="5194300" y="3338513"/>
            <a:ext cx="30988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45700" rIns="45700" bIns="45700"/>
          <a:lstStyle/>
          <a:p>
            <a:pPr algn="ctr">
              <a:buClr>
                <a:srgbClr val="535353"/>
              </a:buClr>
              <a:buSzPct val="25000"/>
              <a:buFont typeface="Arial" charset="0"/>
              <a:buNone/>
            </a:pPr>
            <a:r>
              <a:rPr lang="en-US" sz="1300" b="1" dirty="0">
                <a:solidFill>
                  <a:srgbClr val="FFFFFF"/>
                </a:solidFill>
                <a:cs typeface="Arial" charset="0"/>
                <a:sym typeface="Arial" charset="0"/>
              </a:rPr>
              <a:t>Remaining VMs updated same way </a:t>
            </a:r>
          </a:p>
        </p:txBody>
      </p:sp>
      <p:sp>
        <p:nvSpPr>
          <p:cNvPr id="20530" name="Shape 1083"/>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1" name="Shape 1084"/>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20532" name="Shape 1085"/>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20533" name="Shape 1086"/>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4" name="Shape 1087"/>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5" name="Shape 1088"/>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6" name="Shape 1089"/>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0537" name="Shape 1090"/>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0538" name="Shape 1091"/>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9" name="Shape 1092"/>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40" name="Shape 1093"/>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Tree>
    <p:extLst>
      <p:ext uri="{BB962C8B-B14F-4D97-AF65-F5344CB8AC3E}">
        <p14:creationId xmlns:p14="http://schemas.microsoft.com/office/powerpoint/2010/main" val="3070196037"/>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hape 1098"/>
          <p:cNvSpPr>
            <a:spLocks noGrp="1"/>
          </p:cNvSpPr>
          <p:nvPr>
            <p:ph type="title"/>
          </p:nvPr>
        </p:nvSpPr>
        <p:spPr/>
        <p:txBody>
          <a:bodyPr/>
          <a:lstStyle/>
          <a:p>
            <a:r>
              <a:rPr lang="en-US" sz="2800" dirty="0">
                <a:solidFill>
                  <a:schemeClr val="bg1"/>
                </a:solidFill>
                <a:latin typeface="Arial" charset="0"/>
                <a:sym typeface="Helvetica Neue" charset="0"/>
              </a:rPr>
              <a:t>Upgrade and patch with rolling “canary” deploys</a:t>
            </a:r>
          </a:p>
        </p:txBody>
      </p:sp>
      <p:sp>
        <p:nvSpPr>
          <p:cNvPr id="22530" name="Shape 1099"/>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F82002E6-3078-464A-84D0-C7FD30057185}" type="slidenum">
              <a:rPr lang="en-US" sz="800">
                <a:solidFill>
                  <a:srgbClr val="808080"/>
                </a:solidFill>
                <a:cs typeface="Arial" charset="0"/>
                <a:sym typeface="Arial" charset="0"/>
              </a:rPr>
              <a:pPr eaLnBrk="1" hangingPunct="1">
                <a:buClr>
                  <a:srgbClr val="808080"/>
                </a:buClr>
                <a:buSzPct val="25000"/>
                <a:buFont typeface="Arial" charset="0"/>
                <a:buNone/>
              </a:pPr>
              <a:t>58</a:t>
            </a:fld>
            <a:endParaRPr lang="en-US" sz="800">
              <a:solidFill>
                <a:srgbClr val="808080"/>
              </a:solidFill>
              <a:cs typeface="Arial" charset="0"/>
              <a:sym typeface="Arial" charset="0"/>
            </a:endParaRPr>
          </a:p>
        </p:txBody>
      </p:sp>
      <p:sp>
        <p:nvSpPr>
          <p:cNvPr id="22531" name="Shape 1100"/>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101" name="Shape 1101"/>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102" name="Shape 1102"/>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2534" name="Shape 1103"/>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35" name="Shape 1104"/>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36" name="Shape 1105"/>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37" name="Shape 1106"/>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2538" name="Shape 1107"/>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2539" name="Shape 1108"/>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40" name="Shape 1109"/>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41" name="Shape 1110"/>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2542" name="Shape 1111"/>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112" name="Shape 1112"/>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113" name="Shape 1113"/>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2545" name="Shape 1114"/>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46" name="Shape 1115"/>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47" name="Shape 1116"/>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48" name="Shape 1117"/>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2549" name="Shape 1118"/>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2550" name="Shape 1119"/>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51" name="Shape 1120"/>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52" name="Shape 1121"/>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2553" name="Shape 1122"/>
          <p:cNvSpPr>
            <a:spLocks noChangeArrowheads="1"/>
          </p:cNvSpPr>
          <p:nvPr/>
        </p:nvSpPr>
        <p:spPr bwMode="auto">
          <a:xfrm>
            <a:off x="58499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54" name="Shape 1123"/>
          <p:cNvSpPr txBox="1">
            <a:spLocks noChangeArrowheads="1"/>
          </p:cNvSpPr>
          <p:nvPr/>
        </p:nvSpPr>
        <p:spPr bwMode="auto">
          <a:xfrm>
            <a:off x="7283450" y="12747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2555" name="Shape 1124"/>
          <p:cNvSpPr txBox="1">
            <a:spLocks noChangeArrowheads="1"/>
          </p:cNvSpPr>
          <p:nvPr/>
        </p:nvSpPr>
        <p:spPr bwMode="auto">
          <a:xfrm>
            <a:off x="7880350" y="1270000"/>
            <a:ext cx="3127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2556" name="Shape 1125"/>
          <p:cNvSpPr>
            <a:spLocks noChangeArrowheads="1"/>
          </p:cNvSpPr>
          <p:nvPr/>
        </p:nvSpPr>
        <p:spPr bwMode="auto">
          <a:xfrm>
            <a:off x="647065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57" name="Shape 1126"/>
          <p:cNvSpPr>
            <a:spLocks noChangeArrowheads="1"/>
          </p:cNvSpPr>
          <p:nvPr/>
        </p:nvSpPr>
        <p:spPr bwMode="auto">
          <a:xfrm>
            <a:off x="70802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58" name="Shape 1127"/>
          <p:cNvSpPr>
            <a:spLocks noChangeArrowheads="1"/>
          </p:cNvSpPr>
          <p:nvPr/>
        </p:nvSpPr>
        <p:spPr bwMode="auto">
          <a:xfrm>
            <a:off x="76898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59" name="Shape 1128"/>
          <p:cNvSpPr txBox="1">
            <a:spLocks noChangeArrowheads="1"/>
          </p:cNvSpPr>
          <p:nvPr/>
        </p:nvSpPr>
        <p:spPr bwMode="auto">
          <a:xfrm>
            <a:off x="7061200" y="1270000"/>
            <a:ext cx="3397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2560" name="Shape 1129"/>
          <p:cNvSpPr txBox="1">
            <a:spLocks noChangeArrowheads="1"/>
          </p:cNvSpPr>
          <p:nvPr/>
        </p:nvSpPr>
        <p:spPr bwMode="auto">
          <a:xfrm>
            <a:off x="7683500" y="1270000"/>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2561" name="Shape 1130"/>
          <p:cNvSpPr>
            <a:spLocks noChangeArrowheads="1"/>
          </p:cNvSpPr>
          <p:nvPr/>
        </p:nvSpPr>
        <p:spPr bwMode="auto">
          <a:xfrm>
            <a:off x="52530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62" name="Shape 1131"/>
          <p:cNvSpPr txBox="1">
            <a:spLocks noChangeArrowheads="1"/>
          </p:cNvSpPr>
          <p:nvPr/>
        </p:nvSpPr>
        <p:spPr bwMode="auto">
          <a:xfrm>
            <a:off x="5251450"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63" name="Shape 1132"/>
          <p:cNvSpPr txBox="1">
            <a:spLocks noChangeArrowheads="1"/>
          </p:cNvSpPr>
          <p:nvPr/>
        </p:nvSpPr>
        <p:spPr bwMode="auto">
          <a:xfrm>
            <a:off x="5456238"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22564" name="Shape 113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65" name="Shape 1134"/>
          <p:cNvSpPr>
            <a:spLocks noChangeArrowheads="1"/>
          </p:cNvSpPr>
          <p:nvPr/>
        </p:nvSpPr>
        <p:spPr bwMode="auto">
          <a:xfrm>
            <a:off x="5845175" y="2449513"/>
            <a:ext cx="547688"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66" name="Shape 1135"/>
          <p:cNvSpPr txBox="1">
            <a:spLocks noChangeArrowheads="1"/>
          </p:cNvSpPr>
          <p:nvPr/>
        </p:nvSpPr>
        <p:spPr bwMode="auto">
          <a:xfrm>
            <a:off x="7280275" y="2181225"/>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2567" name="Shape 1136"/>
          <p:cNvSpPr txBox="1">
            <a:spLocks noChangeArrowheads="1"/>
          </p:cNvSpPr>
          <p:nvPr/>
        </p:nvSpPr>
        <p:spPr bwMode="auto">
          <a:xfrm>
            <a:off x="7875588" y="2176463"/>
            <a:ext cx="31273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2568" name="Shape 1137"/>
          <p:cNvSpPr>
            <a:spLocks noChangeArrowheads="1"/>
          </p:cNvSpPr>
          <p:nvPr/>
        </p:nvSpPr>
        <p:spPr bwMode="auto">
          <a:xfrm>
            <a:off x="64658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69" name="Shape 1138"/>
          <p:cNvSpPr>
            <a:spLocks noChangeArrowheads="1"/>
          </p:cNvSpPr>
          <p:nvPr/>
        </p:nvSpPr>
        <p:spPr bwMode="auto">
          <a:xfrm>
            <a:off x="70754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70" name="Shape 1139"/>
          <p:cNvSpPr>
            <a:spLocks noChangeArrowheads="1"/>
          </p:cNvSpPr>
          <p:nvPr/>
        </p:nvSpPr>
        <p:spPr bwMode="auto">
          <a:xfrm>
            <a:off x="76850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71" name="Shape 1140"/>
          <p:cNvSpPr txBox="1">
            <a:spLocks noChangeArrowheads="1"/>
          </p:cNvSpPr>
          <p:nvPr/>
        </p:nvSpPr>
        <p:spPr bwMode="auto">
          <a:xfrm>
            <a:off x="7058025" y="2176463"/>
            <a:ext cx="3381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2572" name="Shape 1141"/>
          <p:cNvSpPr txBox="1">
            <a:spLocks noChangeArrowheads="1"/>
          </p:cNvSpPr>
          <p:nvPr/>
        </p:nvSpPr>
        <p:spPr bwMode="auto">
          <a:xfrm>
            <a:off x="7680325" y="2176463"/>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2573" name="Shape 1142"/>
          <p:cNvSpPr>
            <a:spLocks noChangeArrowheads="1"/>
          </p:cNvSpPr>
          <p:nvPr/>
        </p:nvSpPr>
        <p:spPr bwMode="auto">
          <a:xfrm>
            <a:off x="5248275" y="2449513"/>
            <a:ext cx="547688"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74" name="Shape 1143"/>
          <p:cNvSpPr txBox="1">
            <a:spLocks noChangeArrowheads="1"/>
          </p:cNvSpPr>
          <p:nvPr/>
        </p:nvSpPr>
        <p:spPr bwMode="auto">
          <a:xfrm>
            <a:off x="5248275" y="21764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75" name="Shape 1144"/>
          <p:cNvSpPr txBox="1">
            <a:spLocks noChangeArrowheads="1"/>
          </p:cNvSpPr>
          <p:nvPr/>
        </p:nvSpPr>
        <p:spPr bwMode="auto">
          <a:xfrm>
            <a:off x="5453063" y="2176463"/>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2576" name="Shape 1145"/>
          <p:cNvSpPr>
            <a:spLocks noChangeArrowheads="1"/>
          </p:cNvSpPr>
          <p:nvPr/>
        </p:nvSpPr>
        <p:spPr bwMode="auto">
          <a:xfrm>
            <a:off x="5864225" y="3421063"/>
            <a:ext cx="547688"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77" name="Shape 1146"/>
          <p:cNvSpPr txBox="1">
            <a:spLocks noChangeArrowheads="1"/>
          </p:cNvSpPr>
          <p:nvPr/>
        </p:nvSpPr>
        <p:spPr bwMode="auto">
          <a:xfrm>
            <a:off x="7299325" y="3133725"/>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2578" name="Shape 1147"/>
          <p:cNvSpPr txBox="1">
            <a:spLocks noChangeArrowheads="1"/>
          </p:cNvSpPr>
          <p:nvPr/>
        </p:nvSpPr>
        <p:spPr bwMode="auto">
          <a:xfrm>
            <a:off x="7896225" y="3133725"/>
            <a:ext cx="3127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2579" name="Shape 1148"/>
          <p:cNvSpPr>
            <a:spLocks noChangeArrowheads="1"/>
          </p:cNvSpPr>
          <p:nvPr/>
        </p:nvSpPr>
        <p:spPr bwMode="auto">
          <a:xfrm>
            <a:off x="6486525" y="3421063"/>
            <a:ext cx="546100"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0" name="Shape 1149"/>
          <p:cNvSpPr>
            <a:spLocks noChangeArrowheads="1"/>
          </p:cNvSpPr>
          <p:nvPr/>
        </p:nvSpPr>
        <p:spPr bwMode="auto">
          <a:xfrm>
            <a:off x="7096125" y="3421063"/>
            <a:ext cx="546100"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1" name="Shape 1150"/>
          <p:cNvSpPr>
            <a:spLocks noChangeArrowheads="1"/>
          </p:cNvSpPr>
          <p:nvPr/>
        </p:nvSpPr>
        <p:spPr bwMode="auto">
          <a:xfrm>
            <a:off x="7705725" y="3421063"/>
            <a:ext cx="546100"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2" name="Shape 1151"/>
          <p:cNvSpPr txBox="1">
            <a:spLocks noChangeArrowheads="1"/>
          </p:cNvSpPr>
          <p:nvPr/>
        </p:nvSpPr>
        <p:spPr bwMode="auto">
          <a:xfrm>
            <a:off x="7077075" y="3133725"/>
            <a:ext cx="3397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2583" name="Shape 1152"/>
          <p:cNvSpPr txBox="1">
            <a:spLocks noChangeArrowheads="1"/>
          </p:cNvSpPr>
          <p:nvPr/>
        </p:nvSpPr>
        <p:spPr bwMode="auto">
          <a:xfrm>
            <a:off x="7699375" y="3133725"/>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2584" name="Shape 1153"/>
          <p:cNvSpPr>
            <a:spLocks noChangeArrowheads="1"/>
          </p:cNvSpPr>
          <p:nvPr/>
        </p:nvSpPr>
        <p:spPr bwMode="auto">
          <a:xfrm>
            <a:off x="5267325" y="3421063"/>
            <a:ext cx="547688"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5" name="Shape 1154"/>
          <p:cNvSpPr txBox="1">
            <a:spLocks noChangeArrowheads="1"/>
          </p:cNvSpPr>
          <p:nvPr/>
        </p:nvSpPr>
        <p:spPr bwMode="auto">
          <a:xfrm>
            <a:off x="5986463" y="3133725"/>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A</a:t>
            </a:r>
          </a:p>
        </p:txBody>
      </p:sp>
      <p:sp>
        <p:nvSpPr>
          <p:cNvPr id="22586" name="Shape 1155"/>
          <p:cNvSpPr txBox="1">
            <a:spLocks noChangeArrowheads="1"/>
          </p:cNvSpPr>
          <p:nvPr/>
        </p:nvSpPr>
        <p:spPr bwMode="auto">
          <a:xfrm>
            <a:off x="6623050" y="3133725"/>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B</a:t>
            </a:r>
          </a:p>
        </p:txBody>
      </p:sp>
      <p:pic>
        <p:nvPicPr>
          <p:cNvPr id="22587" name="Shape 115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146175"/>
            <a:ext cx="4572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88" name="Shape 1157"/>
          <p:cNvSpPr>
            <a:spLocks noChangeArrowheads="1"/>
          </p:cNvSpPr>
          <p:nvPr/>
        </p:nvSpPr>
        <p:spPr bwMode="auto">
          <a:xfrm>
            <a:off x="2536825" y="4029075"/>
            <a:ext cx="4306888"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45700" rIns="45700" bIns="45700"/>
          <a:lstStyle/>
          <a:p>
            <a:pPr algn="ctr">
              <a:buClr>
                <a:srgbClr val="535353"/>
              </a:buClr>
              <a:buSzPct val="25000"/>
              <a:buFont typeface="Arial" charset="0"/>
              <a:buNone/>
            </a:pPr>
            <a:r>
              <a:rPr lang="en-US" b="1" dirty="0">
                <a:solidFill>
                  <a:srgbClr val="FFFFFF"/>
                </a:solidFill>
                <a:cs typeface="Arial" charset="0"/>
                <a:sym typeface="Arial" charset="0"/>
              </a:rPr>
              <a:t>Automated, No downtime</a:t>
            </a:r>
          </a:p>
          <a:p>
            <a:pPr algn="ctr">
              <a:buClr>
                <a:srgbClr val="535353"/>
              </a:buClr>
              <a:buSzPct val="25000"/>
              <a:buFont typeface="Arial" charset="0"/>
              <a:buNone/>
            </a:pPr>
            <a:r>
              <a:rPr lang="en-US" b="1" dirty="0">
                <a:solidFill>
                  <a:srgbClr val="FFFFFF"/>
                </a:solidFill>
                <a:cs typeface="Arial" charset="0"/>
                <a:sym typeface="Arial" charset="0"/>
              </a:rPr>
              <a:t>Atomic rolling update</a:t>
            </a:r>
          </a:p>
        </p:txBody>
      </p:sp>
      <p:sp>
        <p:nvSpPr>
          <p:cNvPr id="22589" name="Shape 1158"/>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0" name="Shape 1159"/>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22591" name="Shape 1160"/>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22592" name="Shape 1161"/>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3" name="Shape 1162"/>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4" name="Shape 1163"/>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5" name="Shape 1164"/>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2596" name="Shape 1165"/>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2597" name="Shape 1166"/>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8" name="Shape 1167"/>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99" name="Shape 1168"/>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cxnSp>
        <p:nvCxnSpPr>
          <p:cNvPr id="22600" name="Shape 1169"/>
          <p:cNvCxnSpPr>
            <a:cxnSpLocks noChangeShapeType="1"/>
          </p:cNvCxnSpPr>
          <p:nvPr/>
        </p:nvCxnSpPr>
        <p:spPr bwMode="auto">
          <a:xfrm rot="10800000" flipH="1">
            <a:off x="5553075" y="3263900"/>
            <a:ext cx="1001713" cy="17463"/>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xmlns="">
                <a:noFill/>
              </a14:hiddenFill>
            </a:ext>
          </a:extLst>
        </p:spPr>
      </p:cxnSp>
      <p:cxnSp>
        <p:nvCxnSpPr>
          <p:cNvPr id="22601" name="Shape 1170"/>
          <p:cNvCxnSpPr>
            <a:cxnSpLocks noChangeShapeType="1"/>
          </p:cNvCxnSpPr>
          <p:nvPr/>
        </p:nvCxnSpPr>
        <p:spPr bwMode="auto">
          <a:xfrm rot="10800000" flipH="1">
            <a:off x="5557838" y="3281363"/>
            <a:ext cx="349250" cy="17462"/>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784537722"/>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Shape 1175" descr="iphoneWhite-incexc-blank.jp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20860" t="-2290" r="19426" b="55646"/>
          <a:stretch>
            <a:fillRect/>
          </a:stretch>
        </p:blipFill>
        <p:spPr bwMode="auto">
          <a:xfrm>
            <a:off x="1031875" y="-107950"/>
            <a:ext cx="6723063" cy="482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8" name="Shape 11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3643313"/>
            <a:ext cx="895350" cy="895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79" name="Shape 1177"/>
          <p:cNvSpPr>
            <a:spLocks noChangeArrowheads="1"/>
          </p:cNvSpPr>
          <p:nvPr/>
        </p:nvSpPr>
        <p:spPr bwMode="auto">
          <a:xfrm>
            <a:off x="1577975" y="446088"/>
            <a:ext cx="5307013" cy="2868612"/>
          </a:xfrm>
          <a:prstGeom prst="rect">
            <a:avLst/>
          </a:prstGeom>
          <a:gradFill rotWithShape="0">
            <a:gsLst>
              <a:gs pos="0">
                <a:schemeClr val="bg1"/>
              </a:gs>
              <a:gs pos="100000">
                <a:srgbClr val="FFFFFF">
                  <a:alpha val="0"/>
                </a:srgbClr>
              </a:gs>
            </a:gsLst>
            <a:lin ang="5400000"/>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pic>
        <p:nvPicPr>
          <p:cNvPr id="24580" name="Shape 1178"/>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825" y="2298700"/>
            <a:ext cx="4278313" cy="1577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4581" name="Shape 1179"/>
          <p:cNvSpPr>
            <a:spLocks noGrp="1"/>
          </p:cNvSpPr>
          <p:nvPr>
            <p:ph type="title"/>
          </p:nvPr>
        </p:nvSpPr>
        <p:spPr>
          <a:xfrm>
            <a:off x="1451429" y="19050"/>
            <a:ext cx="6050038" cy="857250"/>
          </a:xfrm>
        </p:spPr>
        <p:txBody>
          <a:bodyPr/>
          <a:lstStyle/>
          <a:p>
            <a:pPr algn="ctr"/>
            <a:r>
              <a:rPr lang="en-US" sz="2800" dirty="0">
                <a:latin typeface="Arial" charset="0"/>
                <a:sym typeface="Helvetica Neue" charset="0"/>
              </a:rPr>
              <a:t>Upgrade and patch </a:t>
            </a:r>
            <a:br>
              <a:rPr lang="en-US" sz="2800" dirty="0">
                <a:latin typeface="Arial" charset="0"/>
                <a:sym typeface="Helvetica Neue" charset="0"/>
              </a:rPr>
            </a:br>
            <a:r>
              <a:rPr lang="en-US" sz="2800" dirty="0">
                <a:latin typeface="Arial" charset="0"/>
                <a:sym typeface="Helvetica Neue" charset="0"/>
              </a:rPr>
              <a:t>with rolling “canary” deploys</a:t>
            </a:r>
          </a:p>
        </p:txBody>
      </p:sp>
    </p:spTree>
    <p:extLst>
      <p:ext uri="{BB962C8B-B14F-4D97-AF65-F5344CB8AC3E}">
        <p14:creationId xmlns:p14="http://schemas.microsoft.com/office/powerpoint/2010/main" val="5959929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a:solidFill>
                  <a:schemeClr val="bg1"/>
                </a:solidFill>
              </a:rPr>
              <a:t>Buildpacks are responsible for preparing the machine image for an application.</a:t>
            </a: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
        <p:nvSpPr>
          <p:cNvPr id="18" name="Title 1"/>
          <p:cNvSpPr txBox="1">
            <a:spLocks/>
          </p:cNvSpPr>
          <p:nvPr/>
        </p:nvSpPr>
        <p:spPr>
          <a:xfrm>
            <a:off x="2177143" y="248632"/>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a:solidFill>
                  <a:srgbClr val="2C95DD"/>
                </a:solidFill>
              </a:rPr>
              <a:t>Staging and </a:t>
            </a:r>
            <a:r>
              <a:rPr lang="en-US" sz="3200" dirty="0" err="1">
                <a:solidFill>
                  <a:srgbClr val="2C95DD"/>
                </a:solidFill>
              </a:rPr>
              <a:t>Buildpacks</a:t>
            </a:r>
            <a:endParaRPr lang="en-US" sz="3200" dirty="0">
              <a:solidFill>
                <a:schemeClr val="bg2"/>
              </a:solidFill>
              <a:latin typeface="Arial" charset="0"/>
            </a:endParaRPr>
          </a:p>
        </p:txBody>
      </p:sp>
    </p:spTree>
    <p:extLst>
      <p:ext uri="{BB962C8B-B14F-4D97-AF65-F5344CB8AC3E}">
        <p14:creationId xmlns:p14="http://schemas.microsoft.com/office/powerpoint/2010/main" val="4028996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xmlns=""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33928A"/>
          </a:solidFill>
          <a:ln w="3175">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chemeClr val="accent1"/>
          </a:solidFill>
          <a:ln w="3175">
            <a:miter lim="400000"/>
          </a:ln>
          <a:extLst>
            <a:ext uri="{C572A759-6A51-4108-AA02-DFA0A04FC94B}">
              <ma14:wrappingTextBoxFlag xmlns:ma14="http://schemas.microsoft.com/office/mac/drawingml/2011/main" xmlns=""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Spring Cloud Services</a:t>
            </a: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Cassandra for Pivotal CF</a:t>
            </a: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Elastic Search for Pivotal CF</a:t>
            </a: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Mobile Services for Pivotal CF</a:t>
            </a: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Pivotal HD for Pivotal CF</a:t>
            </a: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a:solidFill>
                  <a:schemeClr val="tx2"/>
                </a:solidFill>
              </a:rPr>
              <a:t>GitLab</a:t>
            </a:r>
            <a:r>
              <a:rPr lang="en-US" sz="800" b="1" dirty="0">
                <a:solidFill>
                  <a:schemeClr val="tx2"/>
                </a:solidFill>
              </a:rPr>
              <a:t> for </a:t>
            </a:r>
          </a:p>
          <a:p>
            <a:pPr algn="ctr"/>
            <a:r>
              <a:rPr lang="en-US" sz="800" b="1" dirty="0">
                <a:solidFill>
                  <a:schemeClr val="tx2"/>
                </a:solidFill>
              </a:rPr>
              <a:t>Pivotal CF</a:t>
            </a: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a:solidFill>
                  <a:schemeClr val="tx2"/>
                </a:solidFill>
              </a:rPr>
              <a:t>CloudBees</a:t>
            </a:r>
            <a:r>
              <a:rPr lang="en-US" sz="800" b="1" dirty="0">
                <a:solidFill>
                  <a:schemeClr val="tx2"/>
                </a:solidFill>
              </a:rPr>
              <a:t> Jenkins for Pivotal CF</a:t>
            </a: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Pivotal </a:t>
            </a:r>
            <a:r>
              <a:rPr lang="en-US" sz="800" b="1" dirty="0" err="1">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Pivotal Ops Metrics</a:t>
            </a: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Pivotal Elastic Runtime</a:t>
            </a: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MYSQL for </a:t>
            </a:r>
          </a:p>
          <a:p>
            <a:pPr algn="ctr"/>
            <a:r>
              <a:rPr lang="en-US" sz="800" b="1" dirty="0">
                <a:solidFill>
                  <a:schemeClr val="tx2"/>
                </a:solidFill>
              </a:rPr>
              <a:t>Pivotal CF</a:t>
            </a: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App </a:t>
            </a:r>
            <a:r>
              <a:rPr lang="en-US" sz="800" b="1" dirty="0" err="1">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a:solidFill>
                  <a:schemeClr val="tx2"/>
                </a:solidFill>
              </a:rPr>
              <a:t>RabbitMQ</a:t>
            </a:r>
            <a:r>
              <a:rPr lang="en-US" sz="800" b="1" dirty="0">
                <a:solidFill>
                  <a:schemeClr val="tx2"/>
                </a:solidFill>
              </a:rPr>
              <a:t> for </a:t>
            </a:r>
          </a:p>
          <a:p>
            <a:pPr algn="ctr"/>
            <a:r>
              <a:rPr lang="en-US" sz="800" b="1" dirty="0">
                <a:solidFill>
                  <a:schemeClr val="tx2"/>
                </a:solidFill>
              </a:rPr>
              <a:t>Pivotal CF</a:t>
            </a: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a:solidFill>
                  <a:schemeClr val="tx2"/>
                </a:solidFill>
              </a:rPr>
              <a:t>Riak</a:t>
            </a:r>
            <a:r>
              <a:rPr lang="en-US" sz="800" b="1" dirty="0">
                <a:solidFill>
                  <a:schemeClr val="tx2"/>
                </a:solidFill>
              </a:rPr>
              <a:t> CS for </a:t>
            </a:r>
          </a:p>
          <a:p>
            <a:pPr algn="ctr"/>
            <a:r>
              <a:rPr lang="en-US" sz="800" b="1" dirty="0">
                <a:solidFill>
                  <a:schemeClr val="tx2"/>
                </a:solidFill>
              </a:rPr>
              <a:t>Pivotal CF</a:t>
            </a: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2"/>
                </a:solidFill>
              </a:rPr>
              <a:t>Spring Cloud </a:t>
            </a:r>
          </a:p>
          <a:p>
            <a:pPr algn="ctr"/>
            <a:r>
              <a:rPr lang="en-US" sz="800" b="1" dirty="0">
                <a:solidFill>
                  <a:schemeClr val="tx2"/>
                </a:solidFill>
              </a:rPr>
              <a:t>Data Flow</a:t>
            </a: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328174956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pic>
        <p:nvPicPr>
          <p:cNvPr id="2209" name="Google Shape;2209;p223"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2210" name="Google Shape;2210;p22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A9DBD6"/>
              </a:solidFill>
              <a:effectLst/>
              <a:uLnTx/>
              <a:uFillTx/>
              <a:latin typeface="Arial"/>
              <a:ea typeface="Arial"/>
              <a:cs typeface="Arial"/>
              <a:sym typeface="Arial"/>
            </a:endParaRPr>
          </a:p>
        </p:txBody>
      </p:sp>
      <p:sp>
        <p:nvSpPr>
          <p:cNvPr id="2211" name="Google Shape;2211;p223"/>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a:ln>
                  <a:noFill/>
                </a:ln>
                <a:solidFill>
                  <a:srgbClr val="00253E"/>
                </a:solidFill>
                <a:effectLst/>
                <a:uLnTx/>
                <a:uFillTx/>
                <a:latin typeface="Proxima Nova"/>
                <a:ea typeface="Proxima Nova"/>
                <a:cs typeface="Proxima Nova"/>
                <a:sym typeface="Proxima Nova"/>
              </a:rPr>
              <a:t>Transforming How The World Builds Software</a:t>
            </a:r>
            <a:endParaRPr kumimoji="0" sz="25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p:txBody>
      </p:sp>
      <p:cxnSp>
        <p:nvCxnSpPr>
          <p:cNvPr id="2212" name="Google Shape;2212;p223"/>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2213" name="Google Shape;2213;p223"/>
          <p:cNvGrpSpPr/>
          <p:nvPr/>
        </p:nvGrpSpPr>
        <p:grpSpPr>
          <a:xfrm>
            <a:off x="3681215" y="1516127"/>
            <a:ext cx="1866239" cy="437131"/>
            <a:chOff x="1841475" y="2392725"/>
            <a:chExt cx="3928925" cy="920275"/>
          </a:xfrm>
        </p:grpSpPr>
        <p:sp>
          <p:nvSpPr>
            <p:cNvPr id="2214" name="Google Shape;2214;p2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5" name="Google Shape;2215;p2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6" name="Google Shape;2216;p2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7" name="Google Shape;2217;p2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8" name="Google Shape;2218;p2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9" name="Google Shape;2219;p2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0" name="Google Shape;2220;p2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1" name="Google Shape;2221;p2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22" name="Google Shape;2222;p22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253E"/>
                </a:solidFill>
                <a:effectLst/>
                <a:uLnTx/>
                <a:uFillTx/>
                <a:latin typeface="Proxima Nova"/>
                <a:ea typeface="Proxima Nova"/>
                <a:cs typeface="Proxima Nova"/>
                <a:sym typeface="Proxima Nova"/>
              </a:rPr>
              <a:t>© Copyright 2017 Pivotal Software, Inc. All rights Reserved.</a:t>
            </a:r>
            <a:endParaRPr kumimoji="0" sz="6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p:txBody>
      </p:sp>
    </p:spTree>
    <p:extLst>
      <p:ext uri="{BB962C8B-B14F-4D97-AF65-F5344CB8AC3E}">
        <p14:creationId xmlns:p14="http://schemas.microsoft.com/office/powerpoint/2010/main" val="22902811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3462" y="243840"/>
            <a:ext cx="6048376" cy="753334"/>
          </a:xfrm>
        </p:spPr>
        <p:txBody>
          <a:bodyPr/>
          <a:lstStyle/>
          <a:p>
            <a:r>
              <a:rPr lang="en-US" sz="3200" b="1" dirty="0"/>
              <a:t>BOSH?</a:t>
            </a:r>
          </a:p>
        </p:txBody>
      </p:sp>
      <p:pic>
        <p:nvPicPr>
          <p:cNvPr id="7170" name="Picture 2"/>
          <p:cNvPicPr>
            <a:picLocks noChangeAspect="1" noChangeArrowheads="1"/>
          </p:cNvPicPr>
          <p:nvPr/>
        </p:nvPicPr>
        <p:blipFill>
          <a:blip r:embed="rId3"/>
          <a:srcRect/>
          <a:stretch>
            <a:fillRect/>
          </a:stretch>
        </p:blipFill>
        <p:spPr bwMode="auto">
          <a:xfrm>
            <a:off x="913142" y="909482"/>
            <a:ext cx="6899275" cy="3547299"/>
          </a:xfrm>
          <a:prstGeom prst="rect">
            <a:avLst/>
          </a:prstGeom>
          <a:noFill/>
          <a:ln w="9525">
            <a:noFill/>
            <a:miter lim="800000"/>
            <a:headEnd/>
            <a:tailEnd/>
          </a:ln>
        </p:spPr>
      </p:pic>
    </p:spTree>
    <p:extLst>
      <p:ext uri="{BB962C8B-B14F-4D97-AF65-F5344CB8AC3E}">
        <p14:creationId xmlns:p14="http://schemas.microsoft.com/office/powerpoint/2010/main" val="2424066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a:solidFill>
                  <a:srgbClr val="FFFFFF"/>
                </a:solidFill>
              </a:rPr>
              <a:t>Buildpacks installed into a Cloud Foundry instance or loaded from an external location at app deployment time</a:t>
            </a:r>
          </a:p>
          <a:p>
            <a:r>
              <a:rPr lang="en-US" sz="1800" dirty="0">
                <a:solidFill>
                  <a:srgbClr val="FFFFFF"/>
                </a:solidFill>
              </a:rPr>
              <a:t>Buildpacks provided by public Cloud Foundry</a:t>
            </a:r>
          </a:p>
          <a:p>
            <a:pPr lvl="1"/>
            <a:endParaRPr lang="en-US" sz="1800" dirty="0">
              <a:solidFill>
                <a:srgbClr val="FFFFFF"/>
              </a:solidFill>
              <a:hlinkClick r:id="rId3"/>
            </a:endParaRPr>
          </a:p>
          <a:p>
            <a:pPr lvl="1"/>
            <a:endParaRPr lang="en-US" sz="1800" dirty="0">
              <a:solidFill>
                <a:srgbClr val="FFFFFF"/>
              </a:solidFill>
              <a:hlinkClick r:id="rId3"/>
            </a:endParaRPr>
          </a:p>
          <a:p>
            <a:pPr lvl="1"/>
            <a:endParaRPr lang="en-US" sz="1800" dirty="0">
              <a:solidFill>
                <a:srgbClr val="FFFFFF"/>
              </a:solidFill>
              <a:hlinkClick r:id="rId3"/>
            </a:endParaRPr>
          </a:p>
          <a:p>
            <a:pPr lvl="1"/>
            <a:endParaRPr lang="en-US" sz="1800" dirty="0">
              <a:solidFill>
                <a:srgbClr val="FFFFFF"/>
              </a:solidFill>
              <a:hlinkClick r:id="rId3"/>
            </a:endParaRPr>
          </a:p>
          <a:p>
            <a:pPr lvl="1"/>
            <a:endParaRPr lang="en-US" sz="1800" dirty="0">
              <a:solidFill>
                <a:srgbClr val="FFFFFF"/>
              </a:solidFill>
              <a:hlinkClick r:id="rId3"/>
            </a:endParaRPr>
          </a:p>
          <a:p>
            <a:pPr lvl="1"/>
            <a:endParaRPr lang="en-US" sz="1800" dirty="0">
              <a:solidFill>
                <a:srgbClr val="FFFFFF"/>
              </a:solidFill>
              <a:hlinkClick r:id="rId3"/>
            </a:endParaRPr>
          </a:p>
          <a:p>
            <a:pPr lvl="1"/>
            <a:r>
              <a:rPr lang="en-US" sz="1800" dirty="0">
                <a:solidFill>
                  <a:srgbClr val="FFFFFF"/>
                </a:solidFill>
              </a:rPr>
              <a:t>Modify existing </a:t>
            </a:r>
            <a:r>
              <a:rPr lang="en-US" sz="1800" dirty="0" err="1">
                <a:solidFill>
                  <a:srgbClr val="FFFFFF"/>
                </a:solidFill>
              </a:rPr>
              <a:t>buildpacks</a:t>
            </a:r>
            <a:r>
              <a:rPr lang="en-US" sz="1800" dirty="0">
                <a:solidFill>
                  <a:srgbClr val="FFFFFF"/>
                </a:solidFill>
              </a:rPr>
              <a:t> or write your own</a:t>
            </a:r>
          </a:p>
          <a:p>
            <a:pPr lvl="1"/>
            <a:endParaRPr lang="en-US" sz="1800" dirty="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a:solidFill>
                  <a:srgbClr val="FFFFFF"/>
                </a:solidFill>
              </a:rPr>
              <a:t>Go</a:t>
            </a:r>
          </a:p>
          <a:p>
            <a:pPr lvl="1"/>
            <a:r>
              <a:rPr lang="en-US" sz="1800" dirty="0">
                <a:solidFill>
                  <a:srgbClr val="FFFFFF"/>
                </a:solidFill>
              </a:rPr>
              <a:t>Python</a:t>
            </a:r>
          </a:p>
          <a:p>
            <a:pPr lvl="1"/>
            <a:r>
              <a:rPr lang="en-US" sz="1800" dirty="0">
                <a:solidFill>
                  <a:srgbClr val="FFFFFF"/>
                </a:solidFill>
              </a:rPr>
              <a:t>PHP</a:t>
            </a:r>
          </a:p>
          <a:p>
            <a:pPr lvl="1"/>
            <a:r>
              <a:rPr lang="en-US" sz="1800" dirty="0" err="1">
                <a:solidFill>
                  <a:srgbClr val="FFFFFF"/>
                </a:solidFill>
              </a:rPr>
              <a:t>Staticfile</a:t>
            </a:r>
            <a:endParaRPr lang="en-US" sz="1800" dirty="0">
              <a:solidFill>
                <a:srgbClr val="FFFFFF"/>
              </a:solidFill>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a:solidFill>
                  <a:srgbClr val="FFFFFF"/>
                </a:solidFill>
              </a:rPr>
              <a:t>Java</a:t>
            </a:r>
          </a:p>
          <a:p>
            <a:pPr lvl="1"/>
            <a:r>
              <a:rPr lang="en-US" sz="1800" dirty="0">
                <a:solidFill>
                  <a:srgbClr val="FFFFFF"/>
                </a:solidFill>
              </a:rPr>
              <a:t>Ruby</a:t>
            </a:r>
          </a:p>
          <a:p>
            <a:pPr lvl="1"/>
            <a:r>
              <a:rPr lang="en-US" sz="1800" dirty="0" err="1">
                <a:solidFill>
                  <a:srgbClr val="FFFFFF"/>
                </a:solidFill>
              </a:rPr>
              <a:t>Node.js</a:t>
            </a:r>
            <a:endParaRPr lang="en-US" sz="1800" dirty="0">
              <a:solidFill>
                <a:srgbClr val="FFFFFF"/>
              </a:solidFill>
            </a:endParaRPr>
          </a:p>
          <a:p>
            <a:pPr lvl="1"/>
            <a:r>
              <a:rPr lang="en-US" sz="1800" dirty="0">
                <a:solidFill>
                  <a:srgbClr val="FFFFFF"/>
                </a:solidFill>
              </a:rPr>
              <a:t>Binary</a:t>
            </a:r>
          </a:p>
        </p:txBody>
      </p:sp>
      <p:sp>
        <p:nvSpPr>
          <p:cNvPr id="8" name="Content Placeholder 2"/>
          <p:cNvSpPr txBox="1">
            <a:spLocks/>
          </p:cNvSpPr>
          <p:nvPr/>
        </p:nvSpPr>
        <p:spPr bwMode="gray">
          <a:xfrm>
            <a:off x="4609120" y="2214631"/>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a:solidFill>
                  <a:srgbClr val="FFFFFF"/>
                </a:solidFill>
              </a:rPr>
              <a:t>.NET</a:t>
            </a:r>
          </a:p>
          <a:p>
            <a:pPr lvl="1"/>
            <a:r>
              <a:rPr lang="en-US" sz="1800" dirty="0">
                <a:solidFill>
                  <a:srgbClr val="FFFFFF"/>
                </a:solidFill>
              </a:rPr>
              <a:t>.NET Core</a:t>
            </a:r>
          </a:p>
          <a:p>
            <a:pPr marL="457200" lvl="1" indent="0">
              <a:buNone/>
            </a:pPr>
            <a:endParaRPr lang="en-US" sz="1800" dirty="0">
              <a:solidFill>
                <a:srgbClr val="FFFFFF"/>
              </a:solidFill>
            </a:endParaRPr>
          </a:p>
        </p:txBody>
      </p:sp>
      <p:sp>
        <p:nvSpPr>
          <p:cNvPr id="9" name="Title 1"/>
          <p:cNvSpPr txBox="1">
            <a:spLocks/>
          </p:cNvSpPr>
          <p:nvPr/>
        </p:nvSpPr>
        <p:spPr>
          <a:xfrm>
            <a:off x="2852985" y="22421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err="1">
                <a:solidFill>
                  <a:srgbClr val="2C95DD"/>
                </a:solidFill>
              </a:rPr>
              <a:t>Buildpack</a:t>
            </a:r>
            <a:r>
              <a:rPr lang="en-US" sz="3200" dirty="0">
                <a:solidFill>
                  <a:srgbClr val="2C95DD"/>
                </a:solidFill>
              </a:rPr>
              <a:t> Flavors</a:t>
            </a:r>
            <a:endParaRPr lang="en-US" sz="3200" dirty="0">
              <a:solidFill>
                <a:schemeClr val="bg2"/>
              </a:solidFill>
              <a:latin typeface="Arial" charset="0"/>
            </a:endParaRPr>
          </a:p>
        </p:txBody>
      </p:sp>
    </p:spTree>
    <p:extLst>
      <p:ext uri="{BB962C8B-B14F-4D97-AF65-F5344CB8AC3E}">
        <p14:creationId xmlns:p14="http://schemas.microsoft.com/office/powerpoint/2010/main" val="357727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8881"/>
              </a:solidFill>
              <a:effectLst/>
              <a:uLnTx/>
              <a:uFillTx/>
              <a:latin typeface="Arial"/>
              <a:ea typeface="Arial"/>
              <a:cs typeface="Arial"/>
              <a:sym typeface="Arial"/>
              <a:rtl val="0"/>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600" b="0" i="0" u="none" strike="noStrike" kern="0" cap="none" spc="0" normalizeH="0" baseline="0" noProof="0">
                <a:ln>
                  <a:noFill/>
                </a:ln>
                <a:solidFill>
                  <a:srgbClr val="F2F2F2"/>
                </a:solidFill>
                <a:effectLst/>
                <a:uLnTx/>
                <a:uFillTx/>
                <a:latin typeface="Calibri"/>
                <a:ea typeface="Calibri"/>
                <a:cs typeface="Calibri"/>
                <a:sym typeface="Calibri"/>
                <a:rtl val="0"/>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rtl val="0"/>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a:ln>
                    <a:noFill/>
                  </a:ln>
                  <a:solidFill>
                    <a:srgbClr val="FFFFFF"/>
                  </a:solidFill>
                  <a:effectLst/>
                  <a:uLnTx/>
                  <a:uFillTx/>
                  <a:latin typeface="Arial"/>
                  <a:ea typeface="Arial"/>
                  <a:cs typeface="Arial"/>
                  <a:sym typeface="Arial"/>
                  <a:rtl val="0"/>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rtl val="0"/>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a:ln>
                    <a:noFill/>
                  </a:ln>
                  <a:solidFill>
                    <a:srgbClr val="FFFFFF"/>
                  </a:solidFill>
                  <a:effectLst/>
                  <a:uLnTx/>
                  <a:uFillTx/>
                  <a:latin typeface="Arial"/>
                  <a:ea typeface="Arial"/>
                  <a:cs typeface="Arial"/>
                  <a:sym typeface="Arial"/>
                  <a:rtl val="0"/>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rtl val="0"/>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a:ln>
                      <a:noFill/>
                    </a:ln>
                    <a:solidFill>
                      <a:srgbClr val="FFFFFF"/>
                    </a:solidFill>
                    <a:effectLst/>
                    <a:uLnTx/>
                    <a:uFillTx/>
                    <a:latin typeface="Arial"/>
                    <a:ea typeface="Arial"/>
                    <a:cs typeface="Arial"/>
                    <a:sym typeface="Arial"/>
                    <a:rtl val="0"/>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rtl val="0"/>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FFFFFF"/>
                    </a:solidFill>
                    <a:effectLst/>
                    <a:uLnTx/>
                    <a:uFillTx/>
                    <a:latin typeface="Arial"/>
                    <a:ea typeface="Arial"/>
                    <a:cs typeface="Arial"/>
                    <a:sym typeface="Arial"/>
                    <a:rtl val="0"/>
                  </a:rPr>
                  <a:t>Service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FFFFFF"/>
                    </a:solidFill>
                    <a:effectLst/>
                    <a:uLnTx/>
                    <a:uFillTx/>
                    <a:latin typeface="Arial"/>
                    <a:ea typeface="Arial"/>
                    <a:cs typeface="Arial"/>
                    <a:sym typeface="Arial"/>
                    <a:rtl val="0"/>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a:cs typeface="Arial"/>
                  <a:sym typeface="Arial"/>
                  <a:rtl val="0"/>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rtl val="0"/>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a:cs typeface="Arial"/>
                <a:sym typeface="Arial"/>
                <a:rtl val="0"/>
              </a:rPr>
              <a:t>BBS / </a:t>
            </a:r>
            <a:r>
              <a:rPr kumimoji="0" lang="en-US" sz="1200" b="1" i="0" u="none" strike="noStrike" kern="0" cap="none" spc="0" normalizeH="0" baseline="0" noProof="0" dirty="0" err="1">
                <a:ln>
                  <a:noFill/>
                </a:ln>
                <a:solidFill>
                  <a:srgbClr val="FFFFFF"/>
                </a:solidFill>
                <a:effectLst/>
                <a:uLnTx/>
                <a:uFillTx/>
                <a:latin typeface="Arial"/>
                <a:ea typeface="Arial"/>
                <a:cs typeface="Arial"/>
                <a:sym typeface="Arial"/>
                <a:rtl val="0"/>
              </a:rPr>
              <a:t>etcd</a:t>
            </a:r>
            <a:endParaRPr kumimoji="0" lang="en-US" sz="1200" b="1" i="0" u="none" strike="noStrike" kern="0" cap="none" spc="0" normalizeH="0" baseline="0" noProof="0" dirty="0">
              <a:ln>
                <a:noFill/>
              </a:ln>
              <a:solidFill>
                <a:srgbClr val="FFFFFF"/>
              </a:solidFill>
              <a:effectLst/>
              <a:uLnTx/>
              <a:uFillTx/>
              <a:latin typeface="Arial"/>
              <a:ea typeface="Arial"/>
              <a:cs typeface="Arial"/>
              <a:sym typeface="Arial"/>
              <a:rtl val="0"/>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tl val="0"/>
              </a:rPr>
              <a:t>Brain</a:t>
            </a:r>
            <a:endParaRPr kumimoji="0" lang="en-US" sz="1600" b="1" i="0" u="none" strike="noStrike" kern="0" cap="none" spc="0" normalizeH="0" baseline="0" noProof="0" dirty="0">
              <a:ln>
                <a:noFill/>
              </a:ln>
              <a:solidFill>
                <a:srgbClr val="FFFFFF"/>
              </a:solidFill>
              <a:effectLst/>
              <a:uLnTx/>
              <a:uFillTx/>
              <a:latin typeface="Arial"/>
              <a:cs typeface="Arial"/>
              <a:sym typeface="Arial"/>
              <a:rtl val="0"/>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tl val="0"/>
              </a:rPr>
              <a:t>Auctioneer</a:t>
            </a:r>
            <a:endParaRPr kumimoji="0" lang="en-US" sz="1400" b="0" i="0" u="none" strike="noStrike" kern="0" cap="none" spc="0" normalizeH="0" baseline="0" noProof="0" dirty="0">
              <a:ln>
                <a:noFill/>
              </a:ln>
              <a:solidFill>
                <a:srgbClr val="FFFFFF"/>
              </a:solidFill>
              <a:effectLst/>
              <a:uLnTx/>
              <a:uFillTx/>
              <a:latin typeface="Arial"/>
              <a:cs typeface="Arial"/>
              <a:sym typeface="Arial"/>
              <a:rtl val="0"/>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rtl val="0"/>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0" cap="none" spc="0" normalizeH="0" baseline="0" noProof="0" dirty="0">
                  <a:ln>
                    <a:noFill/>
                  </a:ln>
                  <a:solidFill>
                    <a:srgbClr val="FFFFFF"/>
                  </a:solidFill>
                  <a:effectLst/>
                  <a:uLnTx/>
                  <a:uFillTx/>
                  <a:latin typeface="Arial"/>
                  <a:ea typeface="Arial"/>
                  <a:cs typeface="Arial"/>
                  <a:sym typeface="Arial"/>
                  <a:rtl val="0"/>
                </a:rPr>
                <a:t>CELL Auction</a:t>
              </a: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
        <p:nvSpPr>
          <p:cNvPr id="74" name="TextBox 73"/>
          <p:cNvSpPr txBox="1"/>
          <p:nvPr/>
        </p:nvSpPr>
        <p:spPr>
          <a:xfrm>
            <a:off x="3269373" y="891756"/>
            <a:ext cx="165388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D4D4D"/>
                </a:solidFill>
                <a:effectLst/>
                <a:uLnTx/>
                <a:uFillTx/>
                <a:latin typeface="Arial"/>
                <a:cs typeface="Arial"/>
                <a:sym typeface="Arial"/>
                <a:rtl val="0"/>
              </a:rPr>
              <a:t>Staging Request</a:t>
            </a: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a:sym typeface="Arial"/>
                <a:rtl val="0"/>
              </a:rPr>
              <a:t>CELL</a:t>
            </a: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
        <p:nvSpPr>
          <p:cNvPr id="156" name="TextBox 155"/>
          <p:cNvSpPr txBox="1"/>
          <p:nvPr/>
        </p:nvSpPr>
        <p:spPr>
          <a:xfrm>
            <a:off x="3644736" y="2844232"/>
            <a:ext cx="615874" cy="261610"/>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cs typeface="Arial"/>
                <a:sym typeface="Arial"/>
                <a:rtl val="0"/>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cs typeface="Arial"/>
                <a:sym typeface="Arial"/>
                <a:rtl val="0"/>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cs typeface="Arial"/>
                <a:sym typeface="Arial"/>
                <a:rtl val="0"/>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4D4D4D"/>
              </a:solidFill>
              <a:effectLst/>
              <a:uLnTx/>
              <a:uFillTx/>
              <a:latin typeface="Arial"/>
              <a:ea typeface="+mn-ea"/>
              <a:cs typeface="+mn-cs"/>
              <a:sym typeface="Arial"/>
              <a:rtl val="0"/>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4D4D4D"/>
              </a:solidFill>
              <a:effectLst/>
              <a:uLnTx/>
              <a:uFillTx/>
              <a:latin typeface="Arial"/>
              <a:ea typeface="+mn-ea"/>
              <a:cs typeface="+mn-cs"/>
              <a:sym typeface="Arial"/>
              <a:rtl val="0"/>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cs typeface="Arial"/>
                <a:sym typeface="Arial"/>
                <a:rtl val="0"/>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cs typeface="Arial"/>
                <a:sym typeface="Arial"/>
                <a:rtl val="0"/>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cs typeface="Arial"/>
                <a:sym typeface="Arial"/>
                <a:rtl val="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cs typeface="Arial"/>
                <a:sym typeface="Arial"/>
                <a:rtl val="0"/>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
        <p:nvSpPr>
          <p:cNvPr id="165" name="TextBox 164"/>
          <p:cNvSpPr txBox="1"/>
          <p:nvPr/>
        </p:nvSpPr>
        <p:spPr>
          <a:xfrm>
            <a:off x="4903954" y="3595614"/>
            <a:ext cx="31931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tl val="0"/>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tl val="0"/>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000000"/>
                </a:solidFill>
                <a:uFillTx/>
              </a:defRPr>
            </a:pPr>
            <a:r>
              <a:rPr kumimoji="0" sz="1400" b="0" i="0" u="none" strike="noStrike" kern="0" cap="none" spc="0" normalizeH="0" baseline="0" noProof="0" dirty="0">
                <a:ln>
                  <a:noFill/>
                </a:ln>
                <a:solidFill>
                  <a:srgbClr val="33928A"/>
                </a:solidFill>
                <a:effectLst/>
                <a:uLnTx/>
                <a:uFill>
                  <a:solidFill>
                    <a:srgbClr val="4D4D4D"/>
                  </a:solidFill>
                </a:uFill>
                <a:latin typeface="Avenir Next"/>
                <a:sym typeface="Avenir Next"/>
                <a:rtl val="0"/>
              </a:rPr>
              <a:t>Runtime</a:t>
            </a: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cs typeface="Arial"/>
                <a:sym typeface="Arial"/>
                <a:rtl val="0"/>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cs typeface="Arial"/>
                <a:sym typeface="Arial"/>
                <a:rtl val="0"/>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D4D4D"/>
                </a:solidFill>
                <a:effectLst/>
                <a:uLnTx/>
                <a:uFillTx/>
                <a:latin typeface="Arial"/>
                <a:cs typeface="Arial"/>
                <a:sym typeface="Arial"/>
                <a:rtl val="0"/>
              </a:rPr>
              <a:t>Task</a:t>
            </a:r>
          </a:p>
        </p:txBody>
      </p:sp>
      <p:sp>
        <p:nvSpPr>
          <p:cNvPr id="183" name="Title 1"/>
          <p:cNvSpPr>
            <a:spLocks noGrp="1"/>
          </p:cNvSpPr>
          <p:nvPr>
            <p:ph type="title"/>
          </p:nvPr>
        </p:nvSpPr>
        <p:spPr>
          <a:xfrm>
            <a:off x="155540" y="86559"/>
            <a:ext cx="8410575" cy="530298"/>
          </a:xfrm>
        </p:spPr>
        <p:txBody>
          <a:bodyPr/>
          <a:lstStyle/>
          <a:p>
            <a:r>
              <a:rPr lang="en-US" sz="2800" i="1" dirty="0">
                <a:solidFill>
                  <a:srgbClr val="2C95DD"/>
                </a:solidFill>
              </a:rPr>
              <a:t>Staging</a:t>
            </a:r>
            <a:r>
              <a:rPr lang="en-US" sz="2800" dirty="0">
                <a:solidFill>
                  <a:srgbClr val="2C95DD"/>
                </a:solidFill>
              </a:rPr>
              <a:t> an 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2508614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xmlns=""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sz="1800">
                <a:solidFill>
                  <a:srgbClr val="000000"/>
                </a:solidFill>
                <a:uFillTx/>
              </a:defRPr>
            </a:pPr>
            <a:fld id="{86CB4B4D-7CA3-9044-876B-883B54F8677D}" type="slidenum">
              <a:rPr kumimoji="0" sz="800" b="0" i="0" u="none" strike="noStrike" kern="0" cap="none" spc="0" normalizeH="0" baseline="0" noProof="0">
                <a:ln>
                  <a:noFill/>
                </a:ln>
                <a:solidFill>
                  <a:srgbClr val="808080"/>
                </a:solidFill>
                <a:effectLst/>
                <a:uLnTx/>
                <a:uFill>
                  <a:solidFill>
                    <a:srgbClr val="808080"/>
                  </a:solidFill>
                </a:uFill>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sz="1800">
                  <a:solidFill>
                    <a:srgbClr val="000000"/>
                  </a:solidFill>
                  <a:uFillTx/>
                </a:defRPr>
              </a:pPr>
              <a:t>9</a:t>
            </a:fld>
            <a:endParaRPr kumimoji="0" sz="800" b="0" i="0" u="none" strike="noStrike" kern="0" cap="none" spc="0" normalizeH="0" baseline="0" noProof="0">
              <a:ln>
                <a:noFill/>
              </a:ln>
              <a:solidFill>
                <a:srgbClr val="808080"/>
              </a:solidFill>
              <a:effectLst/>
              <a:uLnTx/>
              <a:uFill>
                <a:solidFill>
                  <a:srgbClr val="808080"/>
                </a:solidFill>
              </a:uFill>
              <a:latin typeface="Arial"/>
              <a:cs typeface="Arial"/>
              <a:sym typeface="Arial"/>
              <a:rtl val="0"/>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xmlns="" val="1"/>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000000"/>
                </a:solidFill>
                <a:uFillTx/>
              </a:defRPr>
            </a:pPr>
            <a:endParaRPr kumimoji="0" sz="1700" b="1" i="0" u="none" strike="noStrike" kern="0" cap="none" spc="0" normalizeH="0" baseline="0" noProof="0" dirty="0">
              <a:ln>
                <a:noFill/>
              </a:ln>
              <a:solidFill>
                <a:srgbClr val="000000"/>
              </a:solidFill>
              <a:effectLst/>
              <a:uLnTx/>
              <a:uFill>
                <a:solidFill>
                  <a:srgbClr val="4D4D4D"/>
                </a:solidFill>
              </a:uFill>
              <a:latin typeface="Arial"/>
              <a:cs typeface="Arial"/>
              <a:sym typeface="Arial"/>
              <a:rtl val="0"/>
            </a:endParaRPr>
          </a:p>
          <a:p>
            <a:pPr marL="0" marR="0" lvl="0" indent="0" algn="l" defTabSz="914400" rtl="0" eaLnBrk="1" fontAlgn="auto" latinLnBrk="0" hangingPunct="1">
              <a:lnSpc>
                <a:spcPct val="100000"/>
              </a:lnSpc>
              <a:spcBef>
                <a:spcPts val="0"/>
              </a:spcBef>
              <a:spcAft>
                <a:spcPts val="0"/>
              </a:spcAft>
              <a:buClrTx/>
              <a:buSzTx/>
              <a:buFontTx/>
              <a:buNone/>
              <a:tabLst/>
              <a:defRPr>
                <a:solidFill>
                  <a:srgbClr val="000000"/>
                </a:solidFill>
                <a:uFillTx/>
              </a:defRPr>
            </a:pPr>
            <a:r>
              <a:rPr kumimoji="0" lang="en-US" sz="1700" b="1" i="0" u="none" strike="noStrike" kern="0" cap="none" spc="0" normalizeH="0" baseline="0" noProof="0" dirty="0">
                <a:ln>
                  <a:noFill/>
                </a:ln>
                <a:solidFill>
                  <a:srgbClr val="000000"/>
                </a:solidFill>
                <a:effectLst/>
                <a:uLnTx/>
                <a:uFill>
                  <a:solidFill>
                    <a:srgbClr val="4D4D4D"/>
                  </a:solidFill>
                </a:uFill>
                <a:latin typeface="Arial"/>
                <a:cs typeface="Arial"/>
                <a:sym typeface="Arial"/>
                <a:rtl val="0"/>
              </a:rPr>
              <a:t>CONTAINER</a:t>
            </a:r>
            <a:r>
              <a:rPr kumimoji="0" sz="1700" b="1" i="0" u="none" strike="noStrike" kern="0" cap="none" spc="0" normalizeH="0" baseline="0" noProof="0" dirty="0">
                <a:ln>
                  <a:noFill/>
                </a:ln>
                <a:solidFill>
                  <a:srgbClr val="000000"/>
                </a:solidFill>
                <a:effectLst/>
                <a:uLnTx/>
                <a:uFill>
                  <a:solidFill>
                    <a:srgbClr val="4D4D4D"/>
                  </a:solidFill>
                </a:uFill>
                <a:latin typeface="Arial"/>
                <a:cs typeface="Arial"/>
                <a:sym typeface="Arial"/>
                <a:rtl val="0"/>
              </a:rPr>
              <a:t>S!!!!</a:t>
            </a:r>
            <a:br>
              <a:rPr kumimoji="0" lang="en-US" sz="1700" b="1" i="0" u="none" strike="noStrike" kern="0" cap="none" spc="0" normalizeH="0" baseline="0" noProof="0" dirty="0">
                <a:ln>
                  <a:noFill/>
                </a:ln>
                <a:solidFill>
                  <a:srgbClr val="000000"/>
                </a:solidFill>
                <a:effectLst/>
                <a:uLnTx/>
                <a:uFill>
                  <a:solidFill>
                    <a:srgbClr val="4D4D4D"/>
                  </a:solidFill>
                </a:uFill>
                <a:latin typeface="Arial"/>
                <a:cs typeface="Arial"/>
                <a:sym typeface="Arial"/>
                <a:rtl val="0"/>
              </a:rPr>
            </a:br>
            <a:endParaRPr kumimoji="0" sz="1700" b="1" i="0" u="none" strike="noStrike" kern="0" cap="none" spc="0" normalizeH="0" baseline="0" noProof="0" dirty="0">
              <a:ln>
                <a:noFill/>
              </a:ln>
              <a:solidFill>
                <a:srgbClr val="000000"/>
              </a:solidFill>
              <a:effectLst/>
              <a:uLnTx/>
              <a:uFill>
                <a:solidFill>
                  <a:srgbClr val="4D4D4D"/>
                </a:solidFill>
              </a:uFill>
              <a:latin typeface="Arial"/>
              <a:cs typeface="Arial"/>
              <a:sym typeface="Arial"/>
              <a:rtl val="0"/>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marL="0" marR="0" lvl="0" indent="0" algn="l" defTabSz="914400" rtl="0" eaLnBrk="1" fontAlgn="auto" latinLnBrk="0" hangingPunct="1">
                  <a:lnSpc>
                    <a:spcPct val="90000"/>
                  </a:lnSpc>
                  <a:spcBef>
                    <a:spcPts val="0"/>
                  </a:spcBef>
                  <a:spcAft>
                    <a:spcPts val="0"/>
                  </a:spcAft>
                  <a:buClr>
                    <a:srgbClr val="00685D"/>
                  </a:buClr>
                  <a:buSzPct val="25000"/>
                  <a:buFont typeface="Arial"/>
                  <a:buNone/>
                  <a:tabLst/>
                  <a:defRPr/>
                </a:pPr>
                <a:r>
                  <a:rPr kumimoji="0" lang="en-US" sz="2800" b="0" i="0" u="none" strike="noStrike" kern="0" cap="none" spc="0" normalizeH="0" baseline="0" noProof="0" dirty="0">
                    <a:ln>
                      <a:noFill/>
                    </a:ln>
                    <a:solidFill>
                      <a:srgbClr val="2C95DD"/>
                    </a:solidFill>
                    <a:effectLst/>
                    <a:uLnTx/>
                    <a:uFillTx/>
                    <a:latin typeface="Arial"/>
                    <a:cs typeface="Arial"/>
                    <a:sym typeface="Arial"/>
                    <a:rtl val="0"/>
                  </a:rPr>
                  <a:t>Containers - History</a:t>
                </a: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tl val="0"/>
                </a:rPr>
                <a:t>Containers are not new</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tl val="0"/>
                </a:rPr>
                <a:t>CF has used containers since it’s inception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tl val="0"/>
                </a:rPr>
                <a:t>CF supports multiple container technologies as first class citizens including Docker, Warden, Garden and </a:t>
              </a:r>
              <a:r>
                <a:rPr kumimoji="0" lang="en-US" sz="1800" b="0" i="0" u="none" strike="noStrike" kern="0" cap="none" spc="0" normalizeH="0" baseline="0" noProof="0" dirty="0" err="1">
                  <a:ln>
                    <a:noFill/>
                  </a:ln>
                  <a:solidFill>
                    <a:srgbClr val="FFFFFF"/>
                  </a:solidFill>
                  <a:effectLst/>
                  <a:uLnTx/>
                  <a:uFillTx/>
                  <a:latin typeface="Arial"/>
                  <a:cs typeface="Arial"/>
                  <a:sym typeface="Arial"/>
                  <a:rtl val="0"/>
                </a:rPr>
                <a:t>runC</a:t>
              </a:r>
              <a:endParaRPr kumimoji="0" lang="en-US" sz="1800" b="0" i="0" u="none" strike="noStrike" kern="0" cap="none" spc="0" normalizeH="0" baseline="0" noProof="0" dirty="0">
                <a:ln>
                  <a:noFill/>
                </a:ln>
                <a:solidFill>
                  <a:srgbClr val="FFFFFF"/>
                </a:solidFill>
                <a:effectLst/>
                <a:uLnTx/>
                <a:uFillTx/>
                <a:latin typeface="Arial"/>
                <a:cs typeface="Arial"/>
                <a:sym typeface="Arial"/>
                <a:rtl val="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hlinkClick r:id="rId5"/>
                <a:rtl val="0"/>
              </a:endParaRPr>
            </a:p>
          </p:txBody>
        </p:sp>
      </p:grpSp>
    </p:spTree>
    <p:extLst>
      <p:ext uri="{BB962C8B-B14F-4D97-AF65-F5344CB8AC3E}">
        <p14:creationId xmlns:p14="http://schemas.microsoft.com/office/powerpoint/2010/main" val="160362397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123002</TotalTime>
  <Words>3179</Words>
  <Application>Microsoft Macintosh PowerPoint</Application>
  <PresentationFormat>On-screen Show (16:9)</PresentationFormat>
  <Paragraphs>857</Paragraphs>
  <Slides>62</Slides>
  <Notes>48</Notes>
  <HiddenSlides>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62</vt:i4>
      </vt:variant>
    </vt:vector>
  </HeadingPairs>
  <TitlesOfParts>
    <vt:vector size="87" baseType="lpstr">
      <vt:lpstr>Arial</vt:lpstr>
      <vt:lpstr>Avenir Next</vt:lpstr>
      <vt:lpstr>Avenir Next Demi Bold</vt:lpstr>
      <vt:lpstr>Avenir Next Medium</vt:lpstr>
      <vt:lpstr>Calibri</vt:lpstr>
      <vt:lpstr>Courier</vt:lpstr>
      <vt:lpstr>Courier New</vt:lpstr>
      <vt:lpstr>FreightSans Pro Medium</vt:lpstr>
      <vt:lpstr>Helvetica Light</vt:lpstr>
      <vt:lpstr>Helvetica Neue</vt:lpstr>
      <vt:lpstr>Helvetica Neue Light</vt:lpstr>
      <vt:lpstr>Helvetica Neue Medium</vt:lpstr>
      <vt:lpstr>News Gothic MT</vt:lpstr>
      <vt:lpstr>Noto Sans Symbols</vt:lpstr>
      <vt:lpstr>Noto Symbol</vt:lpstr>
      <vt:lpstr>Open Sans</vt:lpstr>
      <vt:lpstr>Proxima Nova</vt:lpstr>
      <vt:lpstr>Roboto</vt:lpstr>
      <vt:lpstr>Verdana</vt:lpstr>
      <vt:lpstr>Wingdings</vt:lpstr>
      <vt:lpstr>Pivotal_interim_040113_template_</vt:lpstr>
      <vt:lpstr>Custom Theme</vt:lpstr>
      <vt:lpstr>Pivotal Presentation Theme v1</vt:lpstr>
      <vt:lpstr>1_Pivotal_interim_040113_template_</vt:lpstr>
      <vt:lpstr>2_Pivotal_interim_040113_template_</vt:lpstr>
      <vt:lpstr>Cloud Native Ops Workshop PCF Architecture and Operations</vt:lpstr>
      <vt:lpstr>Cloud Foundry: An Application-centric Platform  </vt:lpstr>
      <vt:lpstr>PowerPoint Presentation</vt:lpstr>
      <vt:lpstr>PowerPoint Presentation</vt:lpstr>
      <vt:lpstr>Pushing an Application</vt:lpstr>
      <vt:lpstr>PowerPoint Presentation</vt:lpstr>
      <vt:lpstr>PowerPoint Presentation</vt:lpstr>
      <vt:lpstr>Staging an Application</vt:lpstr>
      <vt:lpstr>PowerPoint Presentation</vt:lpstr>
      <vt:lpstr>PowerPoint Presentation</vt:lpstr>
      <vt:lpstr>PowerPoint Presentation</vt:lpstr>
      <vt:lpstr>PowerPoint Presentation</vt:lpstr>
      <vt:lpstr>Customize the Container Experience</vt:lpstr>
      <vt:lpstr>Containers and Scaling</vt:lpstr>
      <vt:lpstr>PowerPoint Presentation</vt:lpstr>
      <vt:lpstr>PowerPoint Presentation</vt:lpstr>
      <vt:lpstr>PowerPoint Presentation</vt:lpstr>
      <vt:lpstr>Domains – Behind the Scenes</vt:lpstr>
      <vt:lpstr>PowerPoint Presentation</vt:lpstr>
      <vt:lpstr>PowerPoint Presentation</vt:lpstr>
      <vt:lpstr>PowerPoint Presentation</vt:lpstr>
      <vt:lpstr>PowerPoint Presentation</vt:lpstr>
      <vt:lpstr>PCF Metrics</vt:lpstr>
      <vt:lpstr>PCF Metrics</vt:lpstr>
      <vt:lpstr>Application Performance Monitoring</vt:lpstr>
      <vt:lpstr>PowerPoint Presentation</vt:lpstr>
      <vt:lpstr>What is a Service</vt:lpstr>
      <vt:lpstr>Two Types of Services</vt:lpstr>
      <vt:lpstr>Pivotal Cloud Foundry Services</vt:lpstr>
      <vt:lpstr>PowerPoint Presentation</vt:lpstr>
      <vt:lpstr>Self provisioning - Creating and Binding a Service</vt:lpstr>
      <vt:lpstr>PCF Marketplace</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Deploying Cloud Foundry</vt:lpstr>
      <vt:lpstr>Deploying the CF Runtime  with Cloud Foundry BOSH</vt:lpstr>
      <vt:lpstr>Operations - Pivotal Ops Manager</vt:lpstr>
      <vt:lpstr>PAS Tile</vt:lpstr>
      <vt:lpstr>Four Levels of HA</vt:lpstr>
      <vt:lpstr>Four Layers of High Availability – Built In</vt:lpstr>
      <vt:lpstr>PowerPoint Presentation</vt:lpstr>
      <vt:lpstr>Application Instance HA</vt:lpstr>
      <vt:lpstr>Platform Process HA</vt:lpstr>
      <vt:lpstr>Platform Virtual Machine HA</vt:lpstr>
      <vt:lpstr>Availability Zone HA</vt:lpstr>
      <vt:lpstr>3 Rs to address top 3 security threats</vt:lpstr>
      <vt:lpstr>Platform Upgrades and Patches</vt:lpstr>
      <vt:lpstr>Upgrade and patch with rolling “canary” deploys</vt:lpstr>
      <vt:lpstr>Upgrade and patch with rolling “canary” deploys</vt:lpstr>
      <vt:lpstr>Upgrade and patch with rolling “canary” deploys</vt:lpstr>
      <vt:lpstr>Upgrade and patch with rolling “canary” deploys</vt:lpstr>
      <vt:lpstr>Upgrade and patch with rolling “canary” deploys</vt:lpstr>
      <vt:lpstr>Upgrade and patch with rolling “canary” deploys</vt:lpstr>
      <vt:lpstr>Upgrade and patch  with rolling “canary” deploys</vt:lpstr>
      <vt:lpstr>PowerPoint Presentation</vt:lpstr>
      <vt:lpstr>PowerPoint Presentation</vt:lpstr>
      <vt:lpstr>BOSH?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derek beauregard</cp:lastModifiedBy>
  <cp:revision>636</cp:revision>
  <dcterms:modified xsi:type="dcterms:W3CDTF">2019-03-12T19:45:45Z</dcterms:modified>
</cp:coreProperties>
</file>